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84"/>
  </p:notesMasterIdLst>
  <p:sldIdLst>
    <p:sldId id="256" r:id="rId3"/>
    <p:sldId id="523" r:id="rId4"/>
    <p:sldId id="529" r:id="rId5"/>
    <p:sldId id="531" r:id="rId6"/>
    <p:sldId id="530" r:id="rId7"/>
    <p:sldId id="525" r:id="rId8"/>
    <p:sldId id="524" r:id="rId9"/>
    <p:sldId id="585" r:id="rId10"/>
    <p:sldId id="526" r:id="rId11"/>
    <p:sldId id="528" r:id="rId12"/>
    <p:sldId id="527" r:id="rId13"/>
    <p:sldId id="561" r:id="rId14"/>
    <p:sldId id="292" r:id="rId15"/>
    <p:sldId id="588" r:id="rId16"/>
    <p:sldId id="259" r:id="rId17"/>
    <p:sldId id="260" r:id="rId18"/>
    <p:sldId id="592" r:id="rId19"/>
    <p:sldId id="263" r:id="rId20"/>
    <p:sldId id="589" r:id="rId21"/>
    <p:sldId id="264" r:id="rId22"/>
    <p:sldId id="265" r:id="rId23"/>
    <p:sldId id="266" r:id="rId24"/>
    <p:sldId id="267" r:id="rId25"/>
    <p:sldId id="268" r:id="rId26"/>
    <p:sldId id="269" r:id="rId27"/>
    <p:sldId id="270" r:id="rId28"/>
    <p:sldId id="273" r:id="rId29"/>
    <p:sldId id="586" r:id="rId30"/>
    <p:sldId id="274" r:id="rId31"/>
    <p:sldId id="590" r:id="rId32"/>
    <p:sldId id="593" r:id="rId33"/>
    <p:sldId id="275" r:id="rId34"/>
    <p:sldId id="276" r:id="rId35"/>
    <p:sldId id="277" r:id="rId36"/>
    <p:sldId id="283" r:id="rId37"/>
    <p:sldId id="288" r:id="rId38"/>
    <p:sldId id="587" r:id="rId39"/>
    <p:sldId id="289" r:id="rId40"/>
    <p:sldId id="301" r:id="rId41"/>
    <p:sldId id="282" r:id="rId42"/>
    <p:sldId id="447" r:id="rId43"/>
    <p:sldId id="532" r:id="rId44"/>
    <p:sldId id="544" r:id="rId45"/>
    <p:sldId id="556" r:id="rId46"/>
    <p:sldId id="557" r:id="rId47"/>
    <p:sldId id="535" r:id="rId48"/>
    <p:sldId id="536" r:id="rId49"/>
    <p:sldId id="537" r:id="rId50"/>
    <p:sldId id="538" r:id="rId51"/>
    <p:sldId id="539" r:id="rId52"/>
    <p:sldId id="540" r:id="rId53"/>
    <p:sldId id="541" r:id="rId54"/>
    <p:sldId id="558" r:id="rId55"/>
    <p:sldId id="594" r:id="rId56"/>
    <p:sldId id="595" r:id="rId57"/>
    <p:sldId id="562" r:id="rId58"/>
    <p:sldId id="560" r:id="rId59"/>
    <p:sldId id="564" r:id="rId60"/>
    <p:sldId id="565" r:id="rId61"/>
    <p:sldId id="567" r:id="rId62"/>
    <p:sldId id="568" r:id="rId63"/>
    <p:sldId id="569" r:id="rId64"/>
    <p:sldId id="570" r:id="rId65"/>
    <p:sldId id="566" r:id="rId66"/>
    <p:sldId id="571" r:id="rId67"/>
    <p:sldId id="591" r:id="rId68"/>
    <p:sldId id="596" r:id="rId69"/>
    <p:sldId id="563" r:id="rId70"/>
    <p:sldId id="559" r:id="rId71"/>
    <p:sldId id="573" r:id="rId72"/>
    <p:sldId id="572" r:id="rId73"/>
    <p:sldId id="574" r:id="rId74"/>
    <p:sldId id="575" r:id="rId75"/>
    <p:sldId id="576" r:id="rId76"/>
    <p:sldId id="577" r:id="rId77"/>
    <p:sldId id="578" r:id="rId78"/>
    <p:sldId id="579" r:id="rId79"/>
    <p:sldId id="580" r:id="rId80"/>
    <p:sldId id="583" r:id="rId81"/>
    <p:sldId id="584" r:id="rId82"/>
    <p:sldId id="507" r:id="rId83"/>
  </p:sldIdLst>
  <p:sldSz cx="12192000" cy="6858000"/>
  <p:notesSz cx="6858000" cy="9144000"/>
  <p:embeddedFontLst>
    <p:embeddedFont>
      <p:font typeface="Cambria Math" panose="02040503050406030204" pitchFamily="18" charset="0"/>
      <p:regular r:id="rId85"/>
    </p:embeddedFont>
    <p:embeddedFont>
      <p:font typeface="Comic Sans MS" panose="030F0702030302020204" pitchFamily="66" charset="0"/>
      <p:regular r:id="rId86"/>
      <p:bold r:id="rId87"/>
      <p:italic r:id="rId88"/>
      <p:boldItalic r:id="rId89"/>
    </p:embeddedFont>
    <p:embeddedFont>
      <p:font typeface="Consolas" panose="020B0609020204030204" pitchFamily="49" charset="0"/>
      <p:regular r:id="rId90"/>
      <p:bold r:id="rId91"/>
      <p:italic r:id="rId92"/>
      <p:boldItalic r:id="rId93"/>
    </p:embeddedFont>
    <p:embeddedFont>
      <p:font typeface="Roboto"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his Talk" id="{67DCB38B-D0EF-4D86-BB42-761D7479839E}">
          <p14:sldIdLst>
            <p14:sldId id="256"/>
            <p14:sldId id="523"/>
            <p14:sldId id="529"/>
            <p14:sldId id="531"/>
            <p14:sldId id="530"/>
            <p14:sldId id="525"/>
            <p14:sldId id="524"/>
            <p14:sldId id="585"/>
            <p14:sldId id="526"/>
            <p14:sldId id="528"/>
            <p14:sldId id="527"/>
            <p14:sldId id="561"/>
          </p14:sldIdLst>
        </p14:section>
        <p14:section name="Introduction to Generative AI" id="{C2E4D18E-93A0-4737-A632-A4C132F06050}">
          <p14:sldIdLst>
            <p14:sldId id="292"/>
            <p14:sldId id="588"/>
            <p14:sldId id="259"/>
            <p14:sldId id="260"/>
            <p14:sldId id="592"/>
            <p14:sldId id="263"/>
            <p14:sldId id="589"/>
            <p14:sldId id="264"/>
            <p14:sldId id="265"/>
            <p14:sldId id="266"/>
            <p14:sldId id="267"/>
            <p14:sldId id="268"/>
            <p14:sldId id="269"/>
            <p14:sldId id="270"/>
            <p14:sldId id="273"/>
            <p14:sldId id="586"/>
            <p14:sldId id="274"/>
            <p14:sldId id="590"/>
            <p14:sldId id="593"/>
            <p14:sldId id="275"/>
            <p14:sldId id="276"/>
            <p14:sldId id="277"/>
            <p14:sldId id="283"/>
            <p14:sldId id="288"/>
            <p14:sldId id="587"/>
            <p14:sldId id="289"/>
            <p14:sldId id="301"/>
            <p14:sldId id="282"/>
          </p14:sldIdLst>
        </p14:section>
        <p14:section name="Generative AI within Teaching" id="{72E557AD-82C8-461E-93FC-FA755BEB1BB8}">
          <p14:sldIdLst>
            <p14:sldId id="447"/>
            <p14:sldId id="532"/>
            <p14:sldId id="544"/>
            <p14:sldId id="556"/>
            <p14:sldId id="557"/>
            <p14:sldId id="535"/>
            <p14:sldId id="536"/>
            <p14:sldId id="537"/>
            <p14:sldId id="538"/>
            <p14:sldId id="539"/>
            <p14:sldId id="540"/>
            <p14:sldId id="541"/>
            <p14:sldId id="558"/>
            <p14:sldId id="594"/>
            <p14:sldId id="595"/>
          </p14:sldIdLst>
        </p14:section>
        <p14:section name="Buffalo" id="{0D7EC045-2822-4A36-940C-5EF1A6EF7160}">
          <p14:sldIdLst>
            <p14:sldId id="562"/>
            <p14:sldId id="560"/>
            <p14:sldId id="564"/>
            <p14:sldId id="565"/>
            <p14:sldId id="567"/>
            <p14:sldId id="568"/>
            <p14:sldId id="569"/>
            <p14:sldId id="570"/>
            <p14:sldId id="566"/>
            <p14:sldId id="571"/>
            <p14:sldId id="591"/>
            <p14:sldId id="596"/>
          </p14:sldIdLst>
        </p14:section>
        <p14:section name="Generative AI for Research" id="{80124780-6A2D-42AF-AAE8-72B962E1F49F}">
          <p14:sldIdLst>
            <p14:sldId id="563"/>
            <p14:sldId id="559"/>
            <p14:sldId id="573"/>
            <p14:sldId id="572"/>
            <p14:sldId id="574"/>
            <p14:sldId id="575"/>
            <p14:sldId id="576"/>
            <p14:sldId id="577"/>
            <p14:sldId id="578"/>
            <p14:sldId id="579"/>
            <p14:sldId id="580"/>
            <p14:sldId id="583"/>
            <p14:sldId id="584"/>
          </p14:sldIdLst>
        </p14:section>
        <p14:section name="Thanks" id="{DA1C0CF0-E2E8-47AD-9565-C7F12199FBC2}">
          <p14:sldIdLst>
            <p14:sldId id="5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32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E9854-98AB-4782-ADD9-3CD716ABD8CC}" v="57" dt="2025-09-09T10:52:52.304"/>
  </p1510:revLst>
</p1510:revInfo>
</file>

<file path=ppt/tableStyles.xml><?xml version="1.0" encoding="utf-8"?>
<a:tblStyleLst xmlns:a="http://schemas.openxmlformats.org/drawingml/2006/main" def="{1C1EBD5C-0DE0-44BE-85F2-6B758E3DF27B}">
  <a:tblStyle styleId="{1C1EBD5C-0DE0-44BE-85F2-6B758E3DF2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59" d="100"/>
          <a:sy n="59" d="100"/>
        </p:scale>
        <p:origin x="10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microsoft.com/office/2016/11/relationships/changesInfo" Target="changesInfos/changesInfo1.xml"/><Relationship Id="rId5" Type="http://schemas.openxmlformats.org/officeDocument/2006/relationships/slide" Target="slides/slide3.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font" Target="fonts/font1.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9.fntdata"/><Relationship Id="rId98" Type="http://schemas.openxmlformats.org/officeDocument/2006/relationships/presProps" Target="pres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ny Davies" userId="b3c95d76-c150-4dfb-9197-7b6f01d238ad" providerId="ADAL" clId="{73EF9546-9764-47D3-A9B0-12B3173D5293}"/>
    <pc:docChg chg="undo redo custSel addSld delSld modSld sldOrd">
      <pc:chgData name="Vinny Davies" userId="b3c95d76-c150-4dfb-9197-7b6f01d238ad" providerId="ADAL" clId="{73EF9546-9764-47D3-A9B0-12B3173D5293}" dt="2025-09-09T10:53:26.354" v="3658" actId="20577"/>
      <pc:docMkLst>
        <pc:docMk/>
      </pc:docMkLst>
      <pc:sldChg chg="addSp modSp mod">
        <pc:chgData name="Vinny Davies" userId="b3c95d76-c150-4dfb-9197-7b6f01d238ad" providerId="ADAL" clId="{73EF9546-9764-47D3-A9B0-12B3173D5293}" dt="2025-09-09T10:53:26.354" v="3658" actId="20577"/>
        <pc:sldMkLst>
          <pc:docMk/>
          <pc:sldMk cId="0" sldId="256"/>
        </pc:sldMkLst>
        <pc:spChg chg="mod">
          <ac:chgData name="Vinny Davies" userId="b3c95d76-c150-4dfb-9197-7b6f01d238ad" providerId="ADAL" clId="{73EF9546-9764-47D3-A9B0-12B3173D5293}" dt="2025-09-09T10:53:16.002" v="3655" actId="255"/>
          <ac:spMkLst>
            <pc:docMk/>
            <pc:sldMk cId="0" sldId="256"/>
            <ac:spMk id="78" creationId="{00000000-0000-0000-0000-000000000000}"/>
          </ac:spMkLst>
        </pc:spChg>
        <pc:spChg chg="mod">
          <ac:chgData name="Vinny Davies" userId="b3c95d76-c150-4dfb-9197-7b6f01d238ad" providerId="ADAL" clId="{73EF9546-9764-47D3-A9B0-12B3173D5293}" dt="2025-09-09T10:53:26.354" v="3658" actId="20577"/>
          <ac:spMkLst>
            <pc:docMk/>
            <pc:sldMk cId="0" sldId="256"/>
            <ac:spMk id="79" creationId="{00000000-0000-0000-0000-000000000000}"/>
          </ac:spMkLst>
        </pc:spChg>
        <pc:picChg chg="add mod">
          <ac:chgData name="Vinny Davies" userId="b3c95d76-c150-4dfb-9197-7b6f01d238ad" providerId="ADAL" clId="{73EF9546-9764-47D3-A9B0-12B3173D5293}" dt="2025-09-04T13:25:49.029" v="835" actId="1076"/>
          <ac:picMkLst>
            <pc:docMk/>
            <pc:sldMk cId="0" sldId="256"/>
            <ac:picMk id="1026" creationId="{CCB17FFD-5214-454C-3319-5511560CEE6A}"/>
          </ac:picMkLst>
        </pc:picChg>
      </pc:sldChg>
      <pc:sldChg chg="addSp delSp modSp add del mod">
        <pc:chgData name="Vinny Davies" userId="b3c95d76-c150-4dfb-9197-7b6f01d238ad" providerId="ADAL" clId="{73EF9546-9764-47D3-A9B0-12B3173D5293}" dt="2025-09-04T13:32:44.764" v="1145" actId="14100"/>
        <pc:sldMkLst>
          <pc:docMk/>
          <pc:sldMk cId="0" sldId="257"/>
        </pc:sldMkLst>
        <pc:spChg chg="mod">
          <ac:chgData name="Vinny Davies" userId="b3c95d76-c150-4dfb-9197-7b6f01d238ad" providerId="ADAL" clId="{73EF9546-9764-47D3-A9B0-12B3173D5293}" dt="2025-09-04T10:15:52.467" v="548" actId="20577"/>
          <ac:spMkLst>
            <pc:docMk/>
            <pc:sldMk cId="0" sldId="257"/>
            <ac:spMk id="86" creationId="{00000000-0000-0000-0000-000000000000}"/>
          </ac:spMkLst>
        </pc:spChg>
        <pc:spChg chg="mod">
          <ac:chgData name="Vinny Davies" userId="b3c95d76-c150-4dfb-9197-7b6f01d238ad" providerId="ADAL" clId="{73EF9546-9764-47D3-A9B0-12B3173D5293}" dt="2025-09-04T10:06:53.038" v="196" actId="20577"/>
          <ac:spMkLst>
            <pc:docMk/>
            <pc:sldMk cId="0" sldId="257"/>
            <ac:spMk id="87" creationId="{00000000-0000-0000-0000-000000000000}"/>
          </ac:spMkLst>
        </pc:spChg>
        <pc:picChg chg="add mod">
          <ac:chgData name="Vinny Davies" userId="b3c95d76-c150-4dfb-9197-7b6f01d238ad" providerId="ADAL" clId="{73EF9546-9764-47D3-A9B0-12B3173D5293}" dt="2025-09-04T13:32:44.764" v="1145" actId="14100"/>
          <ac:picMkLst>
            <pc:docMk/>
            <pc:sldMk cId="0" sldId="257"/>
            <ac:picMk id="14" creationId="{9542F457-CD42-8F52-2AC1-01AC29DBECC9}"/>
          </ac:picMkLst>
        </pc:picChg>
      </pc:sldChg>
      <pc:sldChg chg="addSp delSp modSp mod">
        <pc:chgData name="Vinny Davies" userId="b3c95d76-c150-4dfb-9197-7b6f01d238ad" providerId="ADAL" clId="{73EF9546-9764-47D3-A9B0-12B3173D5293}" dt="2025-09-04T14:06:02.702" v="1515"/>
        <pc:sldMkLst>
          <pc:docMk/>
          <pc:sldMk cId="0" sldId="266"/>
        </pc:sldMkLst>
        <pc:spChg chg="mod">
          <ac:chgData name="Vinny Davies" userId="b3c95d76-c150-4dfb-9197-7b6f01d238ad" providerId="ADAL" clId="{73EF9546-9764-47D3-A9B0-12B3173D5293}" dt="2025-09-04T14:06:02.702" v="1515"/>
          <ac:spMkLst>
            <pc:docMk/>
            <pc:sldMk cId="0" sldId="266"/>
            <ac:spMk id="180" creationId="{00000000-0000-0000-0000-000000000000}"/>
          </ac:spMkLst>
        </pc:spChg>
        <pc:picChg chg="add mod">
          <ac:chgData name="Vinny Davies" userId="b3c95d76-c150-4dfb-9197-7b6f01d238ad" providerId="ADAL" clId="{73EF9546-9764-47D3-A9B0-12B3173D5293}" dt="2025-09-04T14:05:41.860" v="1513" actId="1076"/>
          <ac:picMkLst>
            <pc:docMk/>
            <pc:sldMk cId="0" sldId="266"/>
            <ac:picMk id="4098" creationId="{B7D506C7-5178-6011-14A3-22EF096C39A1}"/>
          </ac:picMkLst>
        </pc:picChg>
      </pc:sldChg>
      <pc:sldChg chg="modSp mod">
        <pc:chgData name="Vinny Davies" userId="b3c95d76-c150-4dfb-9197-7b6f01d238ad" providerId="ADAL" clId="{73EF9546-9764-47D3-A9B0-12B3173D5293}" dt="2025-09-04T10:06:38.845" v="169" actId="27636"/>
        <pc:sldMkLst>
          <pc:docMk/>
          <pc:sldMk cId="0" sldId="269"/>
        </pc:sldMkLst>
        <pc:spChg chg="mod">
          <ac:chgData name="Vinny Davies" userId="b3c95d76-c150-4dfb-9197-7b6f01d238ad" providerId="ADAL" clId="{73EF9546-9764-47D3-A9B0-12B3173D5293}" dt="2025-09-04T10:06:38.845" v="169" actId="27636"/>
          <ac:spMkLst>
            <pc:docMk/>
            <pc:sldMk cId="0" sldId="269"/>
            <ac:spMk id="202" creationId="{00000000-0000-0000-0000-000000000000}"/>
          </ac:spMkLst>
        </pc:spChg>
      </pc:sldChg>
      <pc:sldChg chg="del">
        <pc:chgData name="Vinny Davies" userId="b3c95d76-c150-4dfb-9197-7b6f01d238ad" providerId="ADAL" clId="{73EF9546-9764-47D3-A9B0-12B3173D5293}" dt="2025-09-05T16:52:02.424" v="1835" actId="47"/>
        <pc:sldMkLst>
          <pc:docMk/>
          <pc:sldMk cId="0" sldId="271"/>
        </pc:sldMkLst>
      </pc:sldChg>
      <pc:sldChg chg="del">
        <pc:chgData name="Vinny Davies" userId="b3c95d76-c150-4dfb-9197-7b6f01d238ad" providerId="ADAL" clId="{73EF9546-9764-47D3-A9B0-12B3173D5293}" dt="2025-09-05T16:52:02.424" v="1835" actId="47"/>
        <pc:sldMkLst>
          <pc:docMk/>
          <pc:sldMk cId="0" sldId="272"/>
        </pc:sldMkLst>
      </pc:sldChg>
      <pc:sldChg chg="modSp mod">
        <pc:chgData name="Vinny Davies" userId="b3c95d76-c150-4dfb-9197-7b6f01d238ad" providerId="ADAL" clId="{73EF9546-9764-47D3-A9B0-12B3173D5293}" dt="2025-09-05T16:31:32.679" v="1519" actId="20577"/>
        <pc:sldMkLst>
          <pc:docMk/>
          <pc:sldMk cId="0" sldId="273"/>
        </pc:sldMkLst>
        <pc:spChg chg="mod">
          <ac:chgData name="Vinny Davies" userId="b3c95d76-c150-4dfb-9197-7b6f01d238ad" providerId="ADAL" clId="{73EF9546-9764-47D3-A9B0-12B3173D5293}" dt="2025-09-05T16:31:32.679" v="1519" actId="20577"/>
          <ac:spMkLst>
            <pc:docMk/>
            <pc:sldMk cId="0" sldId="273"/>
            <ac:spMk id="245" creationId="{00000000-0000-0000-0000-000000000000}"/>
          </ac:spMkLst>
        </pc:spChg>
      </pc:sldChg>
      <pc:sldChg chg="ord">
        <pc:chgData name="Vinny Davies" userId="b3c95d76-c150-4dfb-9197-7b6f01d238ad" providerId="ADAL" clId="{73EF9546-9764-47D3-A9B0-12B3173D5293}" dt="2025-09-05T16:53:08.825" v="1837"/>
        <pc:sldMkLst>
          <pc:docMk/>
          <pc:sldMk cId="0" sldId="282"/>
        </pc:sldMkLst>
      </pc:sldChg>
      <pc:sldChg chg="del">
        <pc:chgData name="Vinny Davies" userId="b3c95d76-c150-4dfb-9197-7b6f01d238ad" providerId="ADAL" clId="{73EF9546-9764-47D3-A9B0-12B3173D5293}" dt="2025-09-05T16:53:31.444" v="1838" actId="47"/>
        <pc:sldMkLst>
          <pc:docMk/>
          <pc:sldMk cId="0" sldId="290"/>
        </pc:sldMkLst>
      </pc:sldChg>
      <pc:sldChg chg="modSp mod">
        <pc:chgData name="Vinny Davies" userId="b3c95d76-c150-4dfb-9197-7b6f01d238ad" providerId="ADAL" clId="{73EF9546-9764-47D3-A9B0-12B3173D5293}" dt="2025-09-05T16:37:06.309" v="1834" actId="313"/>
        <pc:sldMkLst>
          <pc:docMk/>
          <pc:sldMk cId="0" sldId="291"/>
        </pc:sldMkLst>
        <pc:spChg chg="mod">
          <ac:chgData name="Vinny Davies" userId="b3c95d76-c150-4dfb-9197-7b6f01d238ad" providerId="ADAL" clId="{73EF9546-9764-47D3-A9B0-12B3173D5293}" dt="2025-09-05T16:37:06.309" v="1834" actId="313"/>
          <ac:spMkLst>
            <pc:docMk/>
            <pc:sldMk cId="0" sldId="291"/>
            <ac:spMk id="421" creationId="{00000000-0000-0000-0000-000000000000}"/>
          </ac:spMkLst>
        </pc:spChg>
      </pc:sldChg>
      <pc:sldChg chg="add">
        <pc:chgData name="Vinny Davies" userId="b3c95d76-c150-4dfb-9197-7b6f01d238ad" providerId="ADAL" clId="{73EF9546-9764-47D3-A9B0-12B3173D5293}" dt="2025-09-04T10:06:38.781" v="168"/>
        <pc:sldMkLst>
          <pc:docMk/>
          <pc:sldMk cId="802463399" sldId="292"/>
        </pc:sldMkLst>
      </pc:sldChg>
      <pc:sldChg chg="addSp delSp modSp add mod">
        <pc:chgData name="Vinny Davies" userId="b3c95d76-c150-4dfb-9197-7b6f01d238ad" providerId="ADAL" clId="{73EF9546-9764-47D3-A9B0-12B3173D5293}" dt="2025-09-04T13:32:59.519" v="1159" actId="1037"/>
        <pc:sldMkLst>
          <pc:docMk/>
          <pc:sldMk cId="2471407821" sldId="293"/>
        </pc:sldMkLst>
        <pc:spChg chg="mod">
          <ac:chgData name="Vinny Davies" userId="b3c95d76-c150-4dfb-9197-7b6f01d238ad" providerId="ADAL" clId="{73EF9546-9764-47D3-A9B0-12B3173D5293}" dt="2025-09-04T13:27:51.140" v="837" actId="27636"/>
          <ac:spMkLst>
            <pc:docMk/>
            <pc:sldMk cId="2471407821" sldId="293"/>
            <ac:spMk id="86" creationId="{F5E8E74A-3A4E-E17B-22EB-63E14F7E07F8}"/>
          </ac:spMkLst>
        </pc:spChg>
        <pc:picChg chg="add mod">
          <ac:chgData name="Vinny Davies" userId="b3c95d76-c150-4dfb-9197-7b6f01d238ad" providerId="ADAL" clId="{73EF9546-9764-47D3-A9B0-12B3173D5293}" dt="2025-09-04T13:32:59.519" v="1159" actId="1037"/>
          <ac:picMkLst>
            <pc:docMk/>
            <pc:sldMk cId="2471407821" sldId="293"/>
            <ac:picMk id="3" creationId="{9FFAA8E4-B687-C289-6D02-2C69A2829519}"/>
          </ac:picMkLst>
        </pc:picChg>
        <pc:picChg chg="add mod">
          <ac:chgData name="Vinny Davies" userId="b3c95d76-c150-4dfb-9197-7b6f01d238ad" providerId="ADAL" clId="{73EF9546-9764-47D3-A9B0-12B3173D5293}" dt="2025-09-04T13:32:49.474" v="1147"/>
          <ac:picMkLst>
            <pc:docMk/>
            <pc:sldMk cId="2471407821" sldId="293"/>
            <ac:picMk id="4" creationId="{7E0478AE-A1A2-0169-E15A-528CFD5FAA08}"/>
          </ac:picMkLst>
        </pc:picChg>
      </pc:sldChg>
      <pc:sldChg chg="addSp delSp modSp add mod">
        <pc:chgData name="Vinny Davies" userId="b3c95d76-c150-4dfb-9197-7b6f01d238ad" providerId="ADAL" clId="{73EF9546-9764-47D3-A9B0-12B3173D5293}" dt="2025-09-04T13:50:57.798" v="1170" actId="20577"/>
        <pc:sldMkLst>
          <pc:docMk/>
          <pc:sldMk cId="783865343" sldId="294"/>
        </pc:sldMkLst>
        <pc:spChg chg="mod">
          <ac:chgData name="Vinny Davies" userId="b3c95d76-c150-4dfb-9197-7b6f01d238ad" providerId="ADAL" clId="{73EF9546-9764-47D3-A9B0-12B3173D5293}" dt="2025-09-04T13:50:57.798" v="1170" actId="20577"/>
          <ac:spMkLst>
            <pc:docMk/>
            <pc:sldMk cId="783865343" sldId="294"/>
            <ac:spMk id="86" creationId="{C86BA6FB-003A-9BD4-40C2-341E0821531C}"/>
          </ac:spMkLst>
        </pc:spChg>
        <pc:spChg chg="mod">
          <ac:chgData name="Vinny Davies" userId="b3c95d76-c150-4dfb-9197-7b6f01d238ad" providerId="ADAL" clId="{73EF9546-9764-47D3-A9B0-12B3173D5293}" dt="2025-09-04T10:17:09.763" v="710" actId="20577"/>
          <ac:spMkLst>
            <pc:docMk/>
            <pc:sldMk cId="783865343" sldId="294"/>
            <ac:spMk id="87" creationId="{625CE2C7-3873-0003-7DD2-475F8340183D}"/>
          </ac:spMkLst>
        </pc:spChg>
        <pc:picChg chg="add mod">
          <ac:chgData name="Vinny Davies" userId="b3c95d76-c150-4dfb-9197-7b6f01d238ad" providerId="ADAL" clId="{73EF9546-9764-47D3-A9B0-12B3173D5293}" dt="2025-09-04T13:50:49.187" v="1169" actId="1076"/>
          <ac:picMkLst>
            <pc:docMk/>
            <pc:sldMk cId="783865343" sldId="294"/>
            <ac:picMk id="2052" creationId="{C35B7FF0-2B9C-0144-9F53-D55A3E3A1A5A}"/>
          </ac:picMkLst>
        </pc:picChg>
      </pc:sldChg>
      <pc:sldChg chg="addSp modSp add mod">
        <pc:chgData name="Vinny Davies" userId="b3c95d76-c150-4dfb-9197-7b6f01d238ad" providerId="ADAL" clId="{73EF9546-9764-47D3-A9B0-12B3173D5293}" dt="2025-09-05T17:20:54.670" v="3647" actId="20577"/>
        <pc:sldMkLst>
          <pc:docMk/>
          <pc:sldMk cId="3000843789" sldId="295"/>
        </pc:sldMkLst>
        <pc:spChg chg="mod">
          <ac:chgData name="Vinny Davies" userId="b3c95d76-c150-4dfb-9197-7b6f01d238ad" providerId="ADAL" clId="{73EF9546-9764-47D3-A9B0-12B3173D5293}" dt="2025-09-05T17:20:54.670" v="3647" actId="20577"/>
          <ac:spMkLst>
            <pc:docMk/>
            <pc:sldMk cId="3000843789" sldId="295"/>
            <ac:spMk id="86" creationId="{A559A8D7-77B9-75CD-5DFD-D0F1ADE50679}"/>
          </ac:spMkLst>
        </pc:spChg>
        <pc:spChg chg="mod">
          <ac:chgData name="Vinny Davies" userId="b3c95d76-c150-4dfb-9197-7b6f01d238ad" providerId="ADAL" clId="{73EF9546-9764-47D3-A9B0-12B3173D5293}" dt="2025-09-04T10:17:55.942" v="802" actId="20577"/>
          <ac:spMkLst>
            <pc:docMk/>
            <pc:sldMk cId="3000843789" sldId="295"/>
            <ac:spMk id="87" creationId="{E59DB567-3A30-D127-82C2-CBEB1A2B4021}"/>
          </ac:spMkLst>
        </pc:spChg>
        <pc:picChg chg="add mod">
          <ac:chgData name="Vinny Davies" userId="b3c95d76-c150-4dfb-9197-7b6f01d238ad" providerId="ADAL" clId="{73EF9546-9764-47D3-A9B0-12B3173D5293}" dt="2025-09-04T13:57:01.075" v="1509" actId="14100"/>
          <ac:picMkLst>
            <pc:docMk/>
            <pc:sldMk cId="3000843789" sldId="295"/>
            <ac:picMk id="3075" creationId="{0EB9EC32-C65B-1A90-F5B2-C77BDCAFC42E}"/>
          </ac:picMkLst>
        </pc:picChg>
      </pc:sldChg>
      <pc:sldChg chg="addSp delSp modSp add mod ord">
        <pc:chgData name="Vinny Davies" userId="b3c95d76-c150-4dfb-9197-7b6f01d238ad" providerId="ADAL" clId="{73EF9546-9764-47D3-A9B0-12B3173D5293}" dt="2025-09-05T17:01:51.173" v="2307" actId="20577"/>
        <pc:sldMkLst>
          <pc:docMk/>
          <pc:sldMk cId="2766903164" sldId="296"/>
        </pc:sldMkLst>
        <pc:spChg chg="add mod">
          <ac:chgData name="Vinny Davies" userId="b3c95d76-c150-4dfb-9197-7b6f01d238ad" providerId="ADAL" clId="{73EF9546-9764-47D3-A9B0-12B3173D5293}" dt="2025-09-05T17:01:51.173" v="2307" actId="20577"/>
          <ac:spMkLst>
            <pc:docMk/>
            <pc:sldMk cId="2766903164" sldId="296"/>
            <ac:spMk id="5" creationId="{2C341F84-986C-AC85-9BA5-FA3D5679A040}"/>
          </ac:spMkLst>
        </pc:spChg>
        <pc:spChg chg="mod">
          <ac:chgData name="Vinny Davies" userId="b3c95d76-c150-4dfb-9197-7b6f01d238ad" providerId="ADAL" clId="{73EF9546-9764-47D3-A9B0-12B3173D5293}" dt="2025-09-05T16:34:05.218" v="1595" actId="20577"/>
          <ac:spMkLst>
            <pc:docMk/>
            <pc:sldMk cId="2766903164" sldId="296"/>
            <ac:spMk id="381" creationId="{290F161E-F29D-6789-94BC-C755432CCB15}"/>
          </ac:spMkLst>
        </pc:spChg>
      </pc:sldChg>
      <pc:sldChg chg="addSp modSp add mod">
        <pc:chgData name="Vinny Davies" userId="b3c95d76-c150-4dfb-9197-7b6f01d238ad" providerId="ADAL" clId="{73EF9546-9764-47D3-A9B0-12B3173D5293}" dt="2025-09-05T17:05:40.241" v="2657" actId="20577"/>
        <pc:sldMkLst>
          <pc:docMk/>
          <pc:sldMk cId="1268731954" sldId="297"/>
        </pc:sldMkLst>
        <pc:spChg chg="mod">
          <ac:chgData name="Vinny Davies" userId="b3c95d76-c150-4dfb-9197-7b6f01d238ad" providerId="ADAL" clId="{73EF9546-9764-47D3-A9B0-12B3173D5293}" dt="2025-09-05T17:05:40.241" v="2657" actId="20577"/>
          <ac:spMkLst>
            <pc:docMk/>
            <pc:sldMk cId="1268731954" sldId="297"/>
            <ac:spMk id="379" creationId="{DCE6676B-59AE-5D5D-77C3-4185027FFE10}"/>
          </ac:spMkLst>
        </pc:spChg>
        <pc:spChg chg="mod">
          <ac:chgData name="Vinny Davies" userId="b3c95d76-c150-4dfb-9197-7b6f01d238ad" providerId="ADAL" clId="{73EF9546-9764-47D3-A9B0-12B3173D5293}" dt="2025-09-05T16:34:31.410" v="1671" actId="20577"/>
          <ac:spMkLst>
            <pc:docMk/>
            <pc:sldMk cId="1268731954" sldId="297"/>
            <ac:spMk id="381" creationId="{3D8DCCA9-D3E8-F1AA-A7EF-9386E64F89C7}"/>
          </ac:spMkLst>
        </pc:spChg>
        <pc:picChg chg="add mod modCrop">
          <ac:chgData name="Vinny Davies" userId="b3c95d76-c150-4dfb-9197-7b6f01d238ad" providerId="ADAL" clId="{73EF9546-9764-47D3-A9B0-12B3173D5293}" dt="2025-09-05T17:03:28.307" v="2317" actId="1076"/>
          <ac:picMkLst>
            <pc:docMk/>
            <pc:sldMk cId="1268731954" sldId="297"/>
            <ac:picMk id="3" creationId="{7576A9B0-6268-C4DA-5C11-882F2586EF59}"/>
          </ac:picMkLst>
        </pc:picChg>
      </pc:sldChg>
      <pc:sldChg chg="modSp add mod">
        <pc:chgData name="Vinny Davies" userId="b3c95d76-c150-4dfb-9197-7b6f01d238ad" providerId="ADAL" clId="{73EF9546-9764-47D3-A9B0-12B3173D5293}" dt="2025-09-05T17:08:33.071" v="2836" actId="20577"/>
        <pc:sldMkLst>
          <pc:docMk/>
          <pc:sldMk cId="3933672205" sldId="298"/>
        </pc:sldMkLst>
        <pc:spChg chg="mod">
          <ac:chgData name="Vinny Davies" userId="b3c95d76-c150-4dfb-9197-7b6f01d238ad" providerId="ADAL" clId="{73EF9546-9764-47D3-A9B0-12B3173D5293}" dt="2025-09-05T17:08:33.071" v="2836" actId="20577"/>
          <ac:spMkLst>
            <pc:docMk/>
            <pc:sldMk cId="3933672205" sldId="298"/>
            <ac:spMk id="379" creationId="{B806E585-5D19-7A25-ED60-0AF12F8A0FC3}"/>
          </ac:spMkLst>
        </pc:spChg>
        <pc:spChg chg="mod">
          <ac:chgData name="Vinny Davies" userId="b3c95d76-c150-4dfb-9197-7b6f01d238ad" providerId="ADAL" clId="{73EF9546-9764-47D3-A9B0-12B3173D5293}" dt="2025-09-05T16:34:54.451" v="1720" actId="20577"/>
          <ac:spMkLst>
            <pc:docMk/>
            <pc:sldMk cId="3933672205" sldId="298"/>
            <ac:spMk id="381" creationId="{50F55404-5054-2B92-CAD4-AB97305FD645}"/>
          </ac:spMkLst>
        </pc:spChg>
      </pc:sldChg>
      <pc:sldChg chg="modSp add mod">
        <pc:chgData name="Vinny Davies" userId="b3c95d76-c150-4dfb-9197-7b6f01d238ad" providerId="ADAL" clId="{73EF9546-9764-47D3-A9B0-12B3173D5293}" dt="2025-09-05T17:01:38.271" v="2303" actId="27636"/>
        <pc:sldMkLst>
          <pc:docMk/>
          <pc:sldMk cId="320584278" sldId="299"/>
        </pc:sldMkLst>
        <pc:spChg chg="mod">
          <ac:chgData name="Vinny Davies" userId="b3c95d76-c150-4dfb-9197-7b6f01d238ad" providerId="ADAL" clId="{73EF9546-9764-47D3-A9B0-12B3173D5293}" dt="2025-09-05T17:01:38.271" v="2303" actId="27636"/>
          <ac:spMkLst>
            <pc:docMk/>
            <pc:sldMk cId="320584278" sldId="299"/>
            <ac:spMk id="379" creationId="{8F47DD99-E6C6-C0A0-3290-01D8036FF2B0}"/>
          </ac:spMkLst>
        </pc:spChg>
      </pc:sldChg>
      <pc:sldChg chg="delSp modSp add mod">
        <pc:chgData name="Vinny Davies" userId="b3c95d76-c150-4dfb-9197-7b6f01d238ad" providerId="ADAL" clId="{73EF9546-9764-47D3-A9B0-12B3173D5293}" dt="2025-09-05T17:19:59.391" v="3639" actId="20577"/>
        <pc:sldMkLst>
          <pc:docMk/>
          <pc:sldMk cId="710591856" sldId="300"/>
        </pc:sldMkLst>
        <pc:spChg chg="mod">
          <ac:chgData name="Vinny Davies" userId="b3c95d76-c150-4dfb-9197-7b6f01d238ad" providerId="ADAL" clId="{73EF9546-9764-47D3-A9B0-12B3173D5293}" dt="2025-09-05T17:19:59.391" v="3639" actId="20577"/>
          <ac:spMkLst>
            <pc:docMk/>
            <pc:sldMk cId="710591856" sldId="300"/>
            <ac:spMk id="379" creationId="{9650E265-F31C-F7E8-B776-90E5718AC6CA}"/>
          </ac:spMkLst>
        </pc:spChg>
        <pc:spChg chg="mod">
          <ac:chgData name="Vinny Davies" userId="b3c95d76-c150-4dfb-9197-7b6f01d238ad" providerId="ADAL" clId="{73EF9546-9764-47D3-A9B0-12B3173D5293}" dt="2025-09-05T17:09:58.321" v="2906" actId="20577"/>
          <ac:spMkLst>
            <pc:docMk/>
            <pc:sldMk cId="710591856" sldId="300"/>
            <ac:spMk id="381" creationId="{E81475B5-BFDE-B7BB-4B51-6D15C8CF325E}"/>
          </ac:spMkLst>
        </pc:spChg>
      </pc:sldChg>
      <pc:sldChg chg="addSp modSp add mod ord">
        <pc:chgData name="Vinny Davies" userId="b3c95d76-c150-4dfb-9197-7b6f01d238ad" providerId="ADAL" clId="{73EF9546-9764-47D3-A9B0-12B3173D5293}" dt="2025-09-05T17:16:26.027" v="3263" actId="14100"/>
        <pc:sldMkLst>
          <pc:docMk/>
          <pc:sldMk cId="4268884580" sldId="301"/>
        </pc:sldMkLst>
        <pc:spChg chg="mod">
          <ac:chgData name="Vinny Davies" userId="b3c95d76-c150-4dfb-9197-7b6f01d238ad" providerId="ADAL" clId="{73EF9546-9764-47D3-A9B0-12B3173D5293}" dt="2025-09-05T17:15:58.482" v="3260" actId="20577"/>
          <ac:spMkLst>
            <pc:docMk/>
            <pc:sldMk cId="4268884580" sldId="301"/>
            <ac:spMk id="379" creationId="{566C1BD4-DC3C-A9C5-87A1-C31A6D1C9BD7}"/>
          </ac:spMkLst>
        </pc:spChg>
        <pc:spChg chg="mod">
          <ac:chgData name="Vinny Davies" userId="b3c95d76-c150-4dfb-9197-7b6f01d238ad" providerId="ADAL" clId="{73EF9546-9764-47D3-A9B0-12B3173D5293}" dt="2025-09-05T17:11:05.505" v="2963" actId="20577"/>
          <ac:spMkLst>
            <pc:docMk/>
            <pc:sldMk cId="4268884580" sldId="301"/>
            <ac:spMk id="381" creationId="{339195DB-AC93-CF5B-3B3B-57C217C7051A}"/>
          </ac:spMkLst>
        </pc:spChg>
        <pc:picChg chg="add mod">
          <ac:chgData name="Vinny Davies" userId="b3c95d76-c150-4dfb-9197-7b6f01d238ad" providerId="ADAL" clId="{73EF9546-9764-47D3-A9B0-12B3173D5293}" dt="2025-09-05T17:16:26.027" v="3263" actId="14100"/>
          <ac:picMkLst>
            <pc:docMk/>
            <pc:sldMk cId="4268884580" sldId="301"/>
            <ac:picMk id="3074" creationId="{0A45C3DE-493B-22FB-D2A7-1BA05AE6545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20A98-6D32-27EA-6E47-32D44F0A1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FD8FA-579D-A7D1-80EE-61B088BBD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26643-8C98-3032-C696-038CD5609E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FE67A8-001A-017F-F725-A70D930890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35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76901-2091-772F-4BE6-D88BAEE95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D52562-36E3-9D8A-C74D-6CAEBE7A3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82B3A-7645-35CE-4313-60D8D2D3E2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EFFE3D-9AE8-5C40-AFE3-131BCEE054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08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7DC5-4993-0C31-C3F9-80477CE9A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D3AB5-6E3A-B384-00E6-AB2FC77041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D56E32-CF65-B8EB-EBA5-EE289B3E16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23D94C-CD94-7D99-0A81-BCA62BD9C347}"/>
              </a:ext>
            </a:extLst>
          </p:cNvPr>
          <p:cNvSpPr>
            <a:spLocks noGrp="1"/>
          </p:cNvSpPr>
          <p:nvPr>
            <p:ph type="sldNum" sz="quarter" idx="5"/>
          </p:nvPr>
        </p:nvSpPr>
        <p:spPr/>
        <p:txBody>
          <a:bodyPr/>
          <a:lstStyle/>
          <a:p>
            <a:fld id="{0F24E5BB-E6B0-B84A-ABCD-9A3E9C2D78CB}" type="slidenum">
              <a:rPr lang="en-US" smtClean="0"/>
              <a:t>12</a:t>
            </a:fld>
            <a:endParaRPr lang="en-US"/>
          </a:p>
        </p:txBody>
      </p:sp>
    </p:spTree>
    <p:extLst>
      <p:ext uri="{BB962C8B-B14F-4D97-AF65-F5344CB8AC3E}">
        <p14:creationId xmlns:p14="http://schemas.microsoft.com/office/powerpoint/2010/main" val="2665798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3BC6FB90-20F8-9E1F-4234-228FE88E5364}"/>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9D3149C3-1510-42C1-5F25-1933452319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E58EF373-52CF-CF38-1EAE-C3952AEDC27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20289AC5-324D-BFDC-3C47-9AB82A7CBF4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2965304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5060B89D-398C-EE07-BC5F-3C7DCA837C05}"/>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46569C17-EC37-CCB9-53B5-08C055401A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1908ADB4-D389-C854-9FDB-3562824D03F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99936166-1D20-052A-5D74-7494D3101DD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2200781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7a080327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7a080327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367a080327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a5c74ac6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a5c74ac6d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36a5c74ac6d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63C9DA37-C3E6-0A3C-76DC-9A4E53CAC431}"/>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54D2612B-CF36-7BB9-6769-816D91C78F1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7C764327-A103-86B7-9700-509AF2EE2A4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DAEA2BDD-704C-FA95-AEF0-AA41AE24145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551571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67a0803279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67a0803279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367a0803279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D03A0A72-E844-D741-D89E-00AE78974ECE}"/>
            </a:ext>
          </a:extLst>
        </p:cNvPr>
        <p:cNvGrpSpPr/>
        <p:nvPr/>
      </p:nvGrpSpPr>
      <p:grpSpPr>
        <a:xfrm>
          <a:off x="0" y="0"/>
          <a:ext cx="0" cy="0"/>
          <a:chOff x="0" y="0"/>
          <a:chExt cx="0" cy="0"/>
        </a:xfrm>
      </p:grpSpPr>
      <p:sp>
        <p:nvSpPr>
          <p:cNvPr id="147" name="Google Shape;147;g367a0803279_0_63:notes">
            <a:extLst>
              <a:ext uri="{FF2B5EF4-FFF2-40B4-BE49-F238E27FC236}">
                <a16:creationId xmlns:a16="http://schemas.microsoft.com/office/drawing/2014/main" id="{0F05D0F1-42BF-618E-E69E-0AB2B6E2AB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67a0803279_0_63:notes">
            <a:extLst>
              <a:ext uri="{FF2B5EF4-FFF2-40B4-BE49-F238E27FC236}">
                <a16:creationId xmlns:a16="http://schemas.microsoft.com/office/drawing/2014/main" id="{1A42DB22-5A87-38D9-D80D-00BD4E76D40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367a0803279_0_63:notes">
            <a:extLst>
              <a:ext uri="{FF2B5EF4-FFF2-40B4-BE49-F238E27FC236}">
                <a16:creationId xmlns:a16="http://schemas.microsoft.com/office/drawing/2014/main" id="{039601D9-74BA-CC89-00DB-7CCC505F635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29949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555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7a080327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67a0803279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367a0803279_0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67a0803279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67a0803279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367a0803279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7a080327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67a0803279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367a0803279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67a080327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67a0803279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367a0803279_0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67a0803279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67a0803279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367a0803279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7a0803279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7a0803279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67a0803279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7a0803279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67a0803279_0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67a0803279_0_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6a2ace1a6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6a2ace1a6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36a2ace1a6e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a:extLst>
            <a:ext uri="{FF2B5EF4-FFF2-40B4-BE49-F238E27FC236}">
              <a16:creationId xmlns:a16="http://schemas.microsoft.com/office/drawing/2014/main" id="{9E3AC3B9-3345-B1E4-040A-6111968848D7}"/>
            </a:ext>
          </a:extLst>
        </p:cNvPr>
        <p:cNvGrpSpPr/>
        <p:nvPr/>
      </p:nvGrpSpPr>
      <p:grpSpPr>
        <a:xfrm>
          <a:off x="0" y="0"/>
          <a:ext cx="0" cy="0"/>
          <a:chOff x="0" y="0"/>
          <a:chExt cx="0" cy="0"/>
        </a:xfrm>
      </p:grpSpPr>
      <p:sp>
        <p:nvSpPr>
          <p:cNvPr id="250" name="Google Shape;250;g36a2ace1a6e_0_37:notes">
            <a:extLst>
              <a:ext uri="{FF2B5EF4-FFF2-40B4-BE49-F238E27FC236}">
                <a16:creationId xmlns:a16="http://schemas.microsoft.com/office/drawing/2014/main" id="{A24CF3E9-8C7C-8B6C-A7D6-0AE7026A37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6a2ace1a6e_0_37:notes">
            <a:extLst>
              <a:ext uri="{FF2B5EF4-FFF2-40B4-BE49-F238E27FC236}">
                <a16:creationId xmlns:a16="http://schemas.microsoft.com/office/drawing/2014/main" id="{7916F1D2-31C7-09E2-35DF-515F171B345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36a2ace1a6e_0_37:notes">
            <a:extLst>
              <a:ext uri="{FF2B5EF4-FFF2-40B4-BE49-F238E27FC236}">
                <a16:creationId xmlns:a16="http://schemas.microsoft.com/office/drawing/2014/main" id="{1603A161-962B-D199-C335-66DCAB439A1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2261121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6a2ace1a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6a2ace1a6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2" name="Google Shape;252;g36a2ace1a6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51A4F-E2C8-34FF-5F42-DECE131D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09D7B-4608-9D4C-9E9C-56E4ED7AA4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0ED6E-F490-2659-1728-F5E5580359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066D45-A94B-5FB2-98A8-5CD4DA870E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826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DB3B2AD1-DB15-CF66-613F-F074F8CB6226}"/>
            </a:ext>
          </a:extLst>
        </p:cNvPr>
        <p:cNvGrpSpPr/>
        <p:nvPr/>
      </p:nvGrpSpPr>
      <p:grpSpPr>
        <a:xfrm>
          <a:off x="0" y="0"/>
          <a:ext cx="0" cy="0"/>
          <a:chOff x="0" y="0"/>
          <a:chExt cx="0" cy="0"/>
        </a:xfrm>
      </p:grpSpPr>
      <p:sp>
        <p:nvSpPr>
          <p:cNvPr id="241" name="Google Shape;241;g36a2ace1a6e_0_22:notes">
            <a:extLst>
              <a:ext uri="{FF2B5EF4-FFF2-40B4-BE49-F238E27FC236}">
                <a16:creationId xmlns:a16="http://schemas.microsoft.com/office/drawing/2014/main" id="{758FDCAC-13FF-D7D3-EE35-A2DCFDC116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6a2ace1a6e_0_22:notes">
            <a:extLst>
              <a:ext uri="{FF2B5EF4-FFF2-40B4-BE49-F238E27FC236}">
                <a16:creationId xmlns:a16="http://schemas.microsoft.com/office/drawing/2014/main" id="{E5DF8F89-06DC-824A-2021-AB454418ABF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36a2ace1a6e_0_22:notes">
            <a:extLst>
              <a:ext uri="{FF2B5EF4-FFF2-40B4-BE49-F238E27FC236}">
                <a16:creationId xmlns:a16="http://schemas.microsoft.com/office/drawing/2014/main" id="{70B100EB-455C-8016-68A1-51161438C78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1898090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F3FBF58E-9EC1-1FE6-D7AA-0A451C45681B}"/>
            </a:ext>
          </a:extLst>
        </p:cNvPr>
        <p:cNvGrpSpPr/>
        <p:nvPr/>
      </p:nvGrpSpPr>
      <p:grpSpPr>
        <a:xfrm>
          <a:off x="0" y="0"/>
          <a:ext cx="0" cy="0"/>
          <a:chOff x="0" y="0"/>
          <a:chExt cx="0" cy="0"/>
        </a:xfrm>
      </p:grpSpPr>
      <p:sp>
        <p:nvSpPr>
          <p:cNvPr id="147" name="Google Shape;147;g367a0803279_0_63:notes">
            <a:extLst>
              <a:ext uri="{FF2B5EF4-FFF2-40B4-BE49-F238E27FC236}">
                <a16:creationId xmlns:a16="http://schemas.microsoft.com/office/drawing/2014/main" id="{3B8C7A1C-75EB-D5CE-A6F6-06660FD66E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67a0803279_0_63:notes">
            <a:extLst>
              <a:ext uri="{FF2B5EF4-FFF2-40B4-BE49-F238E27FC236}">
                <a16:creationId xmlns:a16="http://schemas.microsoft.com/office/drawing/2014/main" id="{2A080689-0BCF-58A1-F900-5D78C823333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367a0803279_0_63:notes">
            <a:extLst>
              <a:ext uri="{FF2B5EF4-FFF2-40B4-BE49-F238E27FC236}">
                <a16:creationId xmlns:a16="http://schemas.microsoft.com/office/drawing/2014/main" id="{F6123153-E54D-FF90-CC69-EF4C297CD2E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764571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67a0803279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67a0803279_0_1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367a0803279_0_1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67a0803279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67a0803279_0_1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367a0803279_0_1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67a0803279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67a0803279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67a0803279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6a2ace1a6e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6a2ace1a6e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36a2ace1a6e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6a5c74ac6d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6a5c74ac6d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36a5c74ac6d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a:extLst>
            <a:ext uri="{FF2B5EF4-FFF2-40B4-BE49-F238E27FC236}">
              <a16:creationId xmlns:a16="http://schemas.microsoft.com/office/drawing/2014/main" id="{D54B38EA-F0C5-016A-E22B-F90F6D01BFF6}"/>
            </a:ext>
          </a:extLst>
        </p:cNvPr>
        <p:cNvGrpSpPr/>
        <p:nvPr/>
      </p:nvGrpSpPr>
      <p:grpSpPr>
        <a:xfrm>
          <a:off x="0" y="0"/>
          <a:ext cx="0" cy="0"/>
          <a:chOff x="0" y="0"/>
          <a:chExt cx="0" cy="0"/>
        </a:xfrm>
      </p:grpSpPr>
      <p:sp>
        <p:nvSpPr>
          <p:cNvPr id="384" name="Google Shape;384;g36a5c74ac6d_0_92:notes">
            <a:extLst>
              <a:ext uri="{FF2B5EF4-FFF2-40B4-BE49-F238E27FC236}">
                <a16:creationId xmlns:a16="http://schemas.microsoft.com/office/drawing/2014/main" id="{97B4397A-CA82-518C-19A1-14D542F4E8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6a5c74ac6d_0_92:notes">
            <a:extLst>
              <a:ext uri="{FF2B5EF4-FFF2-40B4-BE49-F238E27FC236}">
                <a16:creationId xmlns:a16="http://schemas.microsoft.com/office/drawing/2014/main" id="{20375917-8237-62A0-33C5-4FA64B4C537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36a5c74ac6d_0_92:notes">
            <a:extLst>
              <a:ext uri="{FF2B5EF4-FFF2-40B4-BE49-F238E27FC236}">
                <a16:creationId xmlns:a16="http://schemas.microsoft.com/office/drawing/2014/main" id="{3E1F651C-4D6E-A077-E61B-B5FDD4B9DE7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extLst>
      <p:ext uri="{BB962C8B-B14F-4D97-AF65-F5344CB8AC3E}">
        <p14:creationId xmlns:p14="http://schemas.microsoft.com/office/powerpoint/2010/main" val="3129185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6a5c74ac6d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6a5c74ac6d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36a5c74ac6d_0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2C9C700E-8465-8DCF-456E-0C37EC7F1B55}"/>
            </a:ext>
          </a:extLst>
        </p:cNvPr>
        <p:cNvGrpSpPr/>
        <p:nvPr/>
      </p:nvGrpSpPr>
      <p:grpSpPr>
        <a:xfrm>
          <a:off x="0" y="0"/>
          <a:ext cx="0" cy="0"/>
          <a:chOff x="0" y="0"/>
          <a:chExt cx="0" cy="0"/>
        </a:xfrm>
      </p:grpSpPr>
      <p:sp>
        <p:nvSpPr>
          <p:cNvPr id="375" name="Google Shape;375;g36a5c74ac6d_0_85:notes">
            <a:extLst>
              <a:ext uri="{FF2B5EF4-FFF2-40B4-BE49-F238E27FC236}">
                <a16:creationId xmlns:a16="http://schemas.microsoft.com/office/drawing/2014/main" id="{8AAEB332-2F37-46B2-D957-0797941230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a5c74ac6d_0_85:notes">
            <a:extLst>
              <a:ext uri="{FF2B5EF4-FFF2-40B4-BE49-F238E27FC236}">
                <a16:creationId xmlns:a16="http://schemas.microsoft.com/office/drawing/2014/main" id="{F71820FE-E72D-D1DF-7F25-3B50144A3A9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6a5c74ac6d_0_85:notes">
            <a:extLst>
              <a:ext uri="{FF2B5EF4-FFF2-40B4-BE49-F238E27FC236}">
                <a16:creationId xmlns:a16="http://schemas.microsoft.com/office/drawing/2014/main" id="{EC445CB4-3365-3BA4-23EB-2FC6EAB721F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3921230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E0DAE-38FA-45DE-B612-538AC66B1D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FA3861-8AAA-70A6-196E-0AA69B86B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331E6-0DB8-4D67-860F-BBB0D28B4E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637EBC-129C-9217-2FE3-51535B52E1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557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a5c74ac6d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a5c74ac6d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36a5c74ac6d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41</a:t>
            </a:fld>
            <a:endParaRPr lang="en-US"/>
          </a:p>
        </p:txBody>
      </p:sp>
    </p:spTree>
    <p:extLst>
      <p:ext uri="{BB962C8B-B14F-4D97-AF65-F5344CB8AC3E}">
        <p14:creationId xmlns:p14="http://schemas.microsoft.com/office/powerpoint/2010/main" val="3048286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1F0DC-6601-47FA-815A-752A75277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7BD72-0A2B-80BB-8C63-C16CFC70E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E1011-BE42-99F3-F18D-F91661E4D7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5CEF87-1A43-AE2F-1B7E-07FF27CF2A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891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123D4-47B2-9DEE-58C2-7C844C011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ADC77-E23E-0E11-8A4B-05EA1320F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17282-7020-AD38-F07F-F6E77FBF82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1E8F87-BD48-BB9E-0917-7853AEF1A0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198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9DB7E-7BD5-2D0F-5B28-C3594F382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FD6254-1FAF-E5FC-82AA-CDC7C1CD0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A684C-CFDB-2CFE-1D69-1B1E560B66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A25902-FC48-D54E-2C1C-F698522515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32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E91CF-E160-10D7-E5FE-2B635F18D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AE078-5E89-4C9B-98A0-23150C673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3A531-672E-D480-FF82-973A90D1CE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59C061-0957-F574-E9A4-D6799E8F5F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129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C1C51-BF98-AA34-68F5-3BDFBB857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B6ECD-F5AB-E333-37A4-CCC8B4BA9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33458-D1F2-CF25-ED82-100145D17D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525CE7-8A3A-F39C-B251-B84E8526DE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486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C2B6-6642-8780-2620-A008D76917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ED776-CF44-D529-3567-DFFE4CA1D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707A4-CD3C-6646-B496-ABF8EFE686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5ACBFD-A9E2-9DF2-9F0D-5D56EBF3D2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0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0554-80EF-62CD-AEEF-B16783F1E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B5A7C-EB9E-FC56-4C4C-E331243617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1812A-0439-9EA7-EC76-04A379136D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888375-F750-8840-FA54-17F90181159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089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C2D8-573B-5F1E-A6A4-854E0F360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21550-F5EB-E655-4C35-361055021A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0AD7E-0961-B5D3-6623-4C2734AE8E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D46411-0E31-DD1A-46B2-9D175B8E2A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623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6CD4A-5FF5-58B2-969E-59D356ACB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6DEBF-0DAF-2D7C-2B69-7C755D878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C935B3-44D9-D140-FC45-C8D6206E3C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3E8176-E9B6-DFF2-F53B-662BBCB779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691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E5AE6-5A76-EAC1-8692-0310E7A2A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431E9-735C-3408-8046-3BAE3808CD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610A3-7763-3A3E-AD11-85BB468B85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BA16F1-19F2-132E-CF7F-B55B0DAF51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5317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33F74-8D1D-D064-08A9-D13EE8ED1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83591-964B-BDB0-BF67-299335FD0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C8154-CEBE-1FA1-B6F8-F59BA88F05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DE64A4-C052-F591-E328-21E4C8F7B0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934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3F636-7285-1F31-25A6-1A4086852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AB683-A2A2-6E8E-26C3-44884038B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D082A-6412-01B4-CF16-030884F129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752ED1-BB3B-A538-95DD-375D5B1FEAC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8657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B7D44-FC5A-AE6C-FF92-35F68D3BB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D56413-2A30-91F5-94D9-5A811395D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203F9-B089-2DD7-C746-729C652F2C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C6BE27-8942-3800-A26D-176794911A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26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05399-D9CF-2820-594B-C14C3FF51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84BFA-1DD1-E8EF-F849-68EE77965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8AF874-FE66-B7EF-5012-DFB0132422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2529F4-EC54-841C-261A-BD4AAE9D3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290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34A8-AFB2-5702-FF2A-A93DCD347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FDEAE4-CB3A-C2BD-2CC8-5AC2CF49A9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12D23-E14A-0D85-1BFF-6C96BA8317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F7BB9-573A-CD08-B614-E7C0C8C1D33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3378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33DE4-326A-E5F9-5647-1F3AE0D61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95A55-CC83-E636-2A07-69ADF12BB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3E6DB-42E2-1426-A896-A0177092B4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D6EB74-5B76-A913-555C-6A03323452D6}"/>
              </a:ext>
            </a:extLst>
          </p:cNvPr>
          <p:cNvSpPr>
            <a:spLocks noGrp="1"/>
          </p:cNvSpPr>
          <p:nvPr>
            <p:ph type="sldNum" sz="quarter" idx="5"/>
          </p:nvPr>
        </p:nvSpPr>
        <p:spPr/>
        <p:txBody>
          <a:bodyPr/>
          <a:lstStyle/>
          <a:p>
            <a:fld id="{0F24E5BB-E6B0-B84A-ABCD-9A3E9C2D78CB}" type="slidenum">
              <a:rPr lang="en-US" smtClean="0"/>
              <a:t>56</a:t>
            </a:fld>
            <a:endParaRPr lang="en-US"/>
          </a:p>
        </p:txBody>
      </p:sp>
    </p:spTree>
    <p:extLst>
      <p:ext uri="{BB962C8B-B14F-4D97-AF65-F5344CB8AC3E}">
        <p14:creationId xmlns:p14="http://schemas.microsoft.com/office/powerpoint/2010/main" val="17848263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AC308-A523-FF23-422F-4E8F1B206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C507A-2994-0E3B-E97F-2899020CF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19F39-DFDC-FAF7-7D9C-A31033DCCA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2FC80B-1654-229A-9C17-5999C43A9F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792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1DD8-D781-D404-339D-0F1D8AA48E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1CADD-3BD3-66DD-3C3E-76785E841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0B3DC-2C14-9F1B-676B-485C882C52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F68250-0B0F-157E-F415-E4C310814C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612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07AE-E41F-54DB-668A-C28AAB9DC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2969F-E58D-2260-FA00-B1685C7000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4D0AB-400E-C9A4-4E1A-9853B67C6D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E7BF87-CF71-56CB-72B1-3977E54AAC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6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4096E-D804-D870-70CA-2581C9642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ED736-B5ED-5946-E49C-1AA3B7441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13D94-7811-7F87-ED66-9DA2A7CA9D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EB363A-EE76-E6A3-6A03-FD02E23272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8709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DE2A0-53CD-C1E5-028E-04D1F5E47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FB375-178B-B70F-5469-6F21C141E0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C075E-E70C-5D71-3CFC-0C155EB878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EDD91-56AA-81A5-2AAA-0725D2B5C5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026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1839E-4BF9-53BF-1437-D6775D652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8C12D-16A0-483F-A637-055BAB25C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8ACF2-4FC6-60E1-26EA-88BCCECD850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274B8C-71E4-3E43-2C0C-A6D074435B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173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5DAB6-5944-EF8C-38D4-4E7BCE7F6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9C8CE-E179-FAC9-1570-7FB8407A1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995685-04A5-72B2-E09A-ADD8D491A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2CE5C5-F1F8-828E-76F3-98CE7846DC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8975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707B4-2E7C-ACB1-247F-04F723B16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02C6E-6724-4323-FBF0-3621470CF4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4E5D1-C255-A90A-6D80-010E3B7F24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8D571E-4B5F-AD8F-DEE0-A4053E7549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03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7BF6-C15C-1A27-351F-8181DC6E7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27AC6-388F-F459-F5BF-DCDF378BB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3BF96-1DE4-355C-F1E8-4913D59DBE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3CAD0E-D722-5D17-7176-D6E7837F7A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868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34014-E68D-DE47-8AC9-14FE48A16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3E775-227A-0268-C7F7-C6DDFCEEC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2659B-B3F1-96FA-7B50-BF787ACB8E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B1F8D-73DF-939D-CEE4-EFF732BA94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955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8874C-9201-9A65-4FE2-BA85CF7A0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D3477-5BC9-4FB8-DD9F-45DC5249B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F4980E-B39C-F1BE-CC8F-A72583082E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FA0F7C-242A-7046-6F32-5BA0E5A710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937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412A3-0775-875E-381D-BA2E83A6F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1111A-A4EA-D23D-FECC-55965FC8B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EA402-49BB-4EC6-1E26-51DB67D969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8C3448-4711-7BFD-1BEA-9FA9053EDA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717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233EA-4ED3-AE69-8A26-DD271D277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6701E-4EAD-C66A-7C61-BBC7FC368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B89E8-F38A-3DDC-9D5D-85C525DBA2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1DC4F7-5FA4-6F40-E7E2-BC77D1DF49D0}"/>
              </a:ext>
            </a:extLst>
          </p:cNvPr>
          <p:cNvSpPr>
            <a:spLocks noGrp="1"/>
          </p:cNvSpPr>
          <p:nvPr>
            <p:ph type="sldNum" sz="quarter" idx="5"/>
          </p:nvPr>
        </p:nvSpPr>
        <p:spPr/>
        <p:txBody>
          <a:bodyPr/>
          <a:lstStyle/>
          <a:p>
            <a:fld id="{0F24E5BB-E6B0-B84A-ABCD-9A3E9C2D78CB}" type="slidenum">
              <a:rPr lang="en-US" smtClean="0"/>
              <a:t>68</a:t>
            </a:fld>
            <a:endParaRPr lang="en-US"/>
          </a:p>
        </p:txBody>
      </p:sp>
    </p:spTree>
    <p:extLst>
      <p:ext uri="{BB962C8B-B14F-4D97-AF65-F5344CB8AC3E}">
        <p14:creationId xmlns:p14="http://schemas.microsoft.com/office/powerpoint/2010/main" val="40709768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BF9B5-EB40-0B92-23C6-D7EC95AB7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9CCDD-9176-E32B-3B16-2D01E400E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01E18-71C8-E1E4-E7E8-EB7188807C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F399C1-D36B-C526-DA5C-67BB310698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81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350A-D874-CB70-BF81-A45128528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A9802-1F94-EFC5-0936-F072CD15F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69F2B-FC01-4E7C-EE8E-82F205D6A9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6A3F2A-C000-5BD0-1234-DE716C6FF1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7382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1A588-1BA8-37D8-B5C8-206B3DAE9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D64C2-560D-01D3-7254-E17585AC8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C913DE-B3DB-4078-732A-B7B2AB6E691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0FB692-AB44-3F46-690D-8A7A88E8F1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9826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057F5-85A3-7BCB-CBF0-F687E6D4A3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BE343-DFC3-198A-6D4E-F4AC5773F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1D9E5-9E6B-02F9-78FB-20F2909111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6CC70A-AF5B-5E1B-F1BA-7FA1735D20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258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DFAC5-CC8B-99F5-2163-5581AD136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91C60-AB52-1D36-1A18-42AA96660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0AD1AD-8E10-4CF6-B168-814945C44C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4137A3-D500-5809-0181-9EFF98F4F6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094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2BB41-E28F-F1BD-13C1-32B704C2C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60FE3-82B9-F7E1-487E-50472C5524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C7121-34E9-CF67-1FEB-9DE6D9FC3D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C5257F-A25D-0E4A-57B0-0FA3BFA539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7058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F906A-5367-BF33-5AF9-B0471AC37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F569DF-3817-FDD0-D6AC-A312B6DBE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AE15E-BA4F-00F0-B14E-03F4790ABF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E3EC3E-A293-2DAE-BEC1-7213685D6A0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01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9C141-E117-45EB-3329-C55CB9F1C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5CDC7-5995-923B-D65E-32B9691D44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9AA07-EE69-4F79-A729-3169E37D6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BF2288-545C-0C03-FD46-41E13B3B38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2305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A8466-271B-D842-F072-910B4F5B7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38055-3389-7C40-6534-0301DF11F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023D9-96F3-6E0D-BCFA-E71A44D44F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9AE876-2E37-E2C2-8882-AE35AB818A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5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6934-B797-DA7C-3202-426653954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A08FB-E7AD-E18F-9882-C439A8392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5A85C5-403B-D386-0CF7-BD16ED8228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A83448-2941-1363-ECE4-2C02A09CF7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187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E5497-67E3-0396-914D-A5C16F105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01140-39DB-134F-6066-3D761EFDD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D8C83A-2CC0-747D-F0B8-946D2CF73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BF24B9-CBF0-356F-7E6C-8D00E36E11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4595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C4169-C0AE-1C8D-C91A-EA097D0CD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87C75-BFE6-76A0-2EE7-295B5E213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3ADEA-CF4E-05F1-6B82-7DA22E94C0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DA3412-F565-8138-BAA3-C51E78FA8D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420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D20BB-749D-1480-1963-079BC6156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AD100-5D2D-6DB3-B1F5-C52D728A2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8CC27-D1A6-C276-26FB-5DBDCA443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C0790E-5000-336B-34D9-36CEDBC3A8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6838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F80B1-69B3-7389-F495-7994A45F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5DA4A-C5B7-B404-F75F-0D4299EAC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0AFAD-AEF8-11F9-B737-7464502F3D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BEF12A-9E14-BCEF-D8C0-78733D4A80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8115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02F00-C535-204F-B4B5-528FB2DC4FE2}" type="slidenum">
              <a:rPr lang="en-US" smtClean="0"/>
              <a:t>81</a:t>
            </a:fld>
            <a:endParaRPr lang="en-US"/>
          </a:p>
        </p:txBody>
      </p:sp>
    </p:spTree>
    <p:extLst>
      <p:ext uri="{BB962C8B-B14F-4D97-AF65-F5344CB8AC3E}">
        <p14:creationId xmlns:p14="http://schemas.microsoft.com/office/powerpoint/2010/main" val="1879761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7AF56-6027-1DF6-47D0-3C731FED9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00E8A-01AC-AEEF-D427-B457E1430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570F4-4C69-9984-24C8-7FED66C943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1DD2C7-57B7-2823-E0D6-6635D839443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616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90418" y="1657926"/>
            <a:ext cx="6629400" cy="7897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690563" y="3016250"/>
            <a:ext cx="5680075" cy="622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3A58"/>
              </a:buClr>
              <a:buSzPts val="1800"/>
              <a:buChar char="•"/>
              <a:defRPr/>
            </a:lvl1pPr>
            <a:lvl2pPr lvl="1" algn="l">
              <a:lnSpc>
                <a:spcPct val="90000"/>
              </a:lnSpc>
              <a:spcBef>
                <a:spcPts val="500"/>
              </a:spcBef>
              <a:spcAft>
                <a:spcPts val="0"/>
              </a:spcAft>
              <a:buClr>
                <a:srgbClr val="003A58"/>
              </a:buClr>
              <a:buSzPts val="1800"/>
              <a:buChar char="•"/>
              <a:defRPr/>
            </a:lvl2pPr>
            <a:lvl3pPr lvl="2" algn="l">
              <a:lnSpc>
                <a:spcPct val="90000"/>
              </a:lnSpc>
              <a:spcBef>
                <a:spcPts val="500"/>
              </a:spcBef>
              <a:spcAft>
                <a:spcPts val="0"/>
              </a:spcAft>
              <a:buClr>
                <a:srgbClr val="003A58"/>
              </a:buClr>
              <a:buSzPts val="1800"/>
              <a:buChar char="•"/>
              <a:defRPr/>
            </a:lvl3pPr>
            <a:lvl4pPr lvl="3" algn="l">
              <a:lnSpc>
                <a:spcPct val="90000"/>
              </a:lnSpc>
              <a:spcBef>
                <a:spcPts val="500"/>
              </a:spcBef>
              <a:spcAft>
                <a:spcPts val="0"/>
              </a:spcAft>
              <a:buClr>
                <a:srgbClr val="003A58"/>
              </a:buClr>
              <a:buSzPts val="1800"/>
              <a:buChar char="•"/>
              <a:defRPr/>
            </a:lvl4pPr>
            <a:lvl5pPr lvl="4" algn="l">
              <a:lnSpc>
                <a:spcPct val="90000"/>
              </a:lnSpc>
              <a:spcBef>
                <a:spcPts val="500"/>
              </a:spcBef>
              <a:spcAft>
                <a:spcPts val="0"/>
              </a:spcAft>
              <a:buClr>
                <a:srgbClr val="003A58"/>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pic>
        <p:nvPicPr>
          <p:cNvPr id="18" name="Google Shape;18;p2"/>
          <p:cNvPicPr preferRelativeResize="0"/>
          <p:nvPr/>
        </p:nvPicPr>
        <p:blipFill>
          <a:blip r:embed="rId2">
            <a:alphaModFix/>
          </a:blip>
          <a:stretch>
            <a:fillRect/>
          </a:stretch>
        </p:blipFill>
        <p:spPr>
          <a:xfrm>
            <a:off x="15" y="-12"/>
            <a:ext cx="12192000" cy="6858035"/>
          </a:xfrm>
          <a:prstGeom prst="rect">
            <a:avLst/>
          </a:prstGeom>
          <a:noFill/>
          <a:ln>
            <a:noFill/>
          </a:ln>
        </p:spPr>
      </p:pic>
      <p:sp>
        <p:nvSpPr>
          <p:cNvPr id="19" name="Google Shape;19;p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ork">
  <p:cSld name="BLANK_3">
    <p:spTree>
      <p:nvGrpSpPr>
        <p:cNvPr id="1" name="Shape 68"/>
        <p:cNvGrpSpPr/>
        <p:nvPr/>
      </p:nvGrpSpPr>
      <p:grpSpPr>
        <a:xfrm>
          <a:off x="0" y="0"/>
          <a:ext cx="0" cy="0"/>
          <a:chOff x="0" y="0"/>
          <a:chExt cx="0" cy="0"/>
        </a:xfrm>
      </p:grpSpPr>
      <p:sp>
        <p:nvSpPr>
          <p:cNvPr id="69" name="Google Shape;69;p13"/>
          <p:cNvSpPr txBox="1">
            <a:spLocks noGrp="1"/>
          </p:cNvSpPr>
          <p:nvPr>
            <p:ph type="sldNum" idx="12"/>
          </p:nvPr>
        </p:nvSpPr>
        <p:spPr>
          <a:xfrm>
            <a:off x="11172210" y="6217622"/>
            <a:ext cx="731700" cy="524700"/>
          </a:xfrm>
          <a:prstGeom prst="rect">
            <a:avLst/>
          </a:prstGeom>
        </p:spPr>
        <p:txBody>
          <a:bodyPr spcFirstLastPara="1" wrap="square" lIns="91425" tIns="45700" rIns="91425" bIns="4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13"/>
          <p:cNvSpPr/>
          <p:nvPr/>
        </p:nvSpPr>
        <p:spPr>
          <a:xfrm>
            <a:off x="12048000" y="13"/>
            <a:ext cx="144000" cy="6858000"/>
          </a:xfrm>
          <a:prstGeom prst="rect">
            <a:avLst/>
          </a:prstGeom>
          <a:solidFill>
            <a:srgbClr val="B481F4"/>
          </a:solidFill>
          <a:ln w="19050" cap="flat" cmpd="sng">
            <a:solidFill>
              <a:srgbClr val="B481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67000" y="36467"/>
            <a:ext cx="10651200" cy="710100"/>
          </a:xfrm>
          <a:prstGeom prst="rect">
            <a:avLst/>
          </a:prstGeom>
        </p:spPr>
        <p:txBody>
          <a:bodyPr spcFirstLastPara="1" wrap="square" lIns="91425" tIns="45700" rIns="91425" bIns="45700" anchor="ctr" anchorCtr="0">
            <a:normAutofit/>
          </a:bodyPr>
          <a:lstStyle>
            <a:lvl1pPr lvl="0">
              <a:spcBef>
                <a:spcPts val="0"/>
              </a:spcBef>
              <a:spcAft>
                <a:spcPts val="0"/>
              </a:spcAft>
              <a:buSzPts val="32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2" name="Google Shape;72;p13"/>
          <p:cNvPicPr preferRelativeResize="0"/>
          <p:nvPr/>
        </p:nvPicPr>
        <p:blipFill>
          <a:blip r:embed="rId2">
            <a:alphaModFix/>
          </a:blip>
          <a:stretch>
            <a:fillRect/>
          </a:stretch>
        </p:blipFill>
        <p:spPr>
          <a:xfrm>
            <a:off x="11256000" y="45000"/>
            <a:ext cx="720000" cy="720000"/>
          </a:xfrm>
          <a:prstGeom prst="rect">
            <a:avLst/>
          </a:prstGeom>
          <a:noFill/>
          <a:ln>
            <a:noFill/>
          </a:ln>
        </p:spPr>
      </p:pic>
      <p:sp>
        <p:nvSpPr>
          <p:cNvPr id="73" name="Google Shape;73;p13"/>
          <p:cNvSpPr txBox="1">
            <a:spLocks noGrp="1"/>
          </p:cNvSpPr>
          <p:nvPr>
            <p:ph type="body" idx="1"/>
          </p:nvPr>
        </p:nvSpPr>
        <p:spPr>
          <a:xfrm>
            <a:off x="336000" y="1085300"/>
            <a:ext cx="11520000" cy="5132400"/>
          </a:xfrm>
          <a:prstGeom prst="rect">
            <a:avLst/>
          </a:prstGeom>
        </p:spPr>
        <p:txBody>
          <a:bodyPr spcFirstLastPara="1" wrap="square" lIns="91425" tIns="45700" rIns="91425" bIns="45700" anchor="t" anchorCtr="0">
            <a:noAutofit/>
          </a:bodyPr>
          <a:lstStyle>
            <a:lvl1pPr marL="457200" lvl="0" indent="-381000">
              <a:spcBef>
                <a:spcPts val="1000"/>
              </a:spcBef>
              <a:spcAft>
                <a:spcPts val="0"/>
              </a:spcAft>
              <a:buSzPts val="2400"/>
              <a:buChar char="•"/>
              <a:defRPr sz="2400"/>
            </a:lvl1pPr>
            <a:lvl2pPr marL="914400" lvl="1" indent="-381000">
              <a:spcBef>
                <a:spcPts val="500"/>
              </a:spcBef>
              <a:spcAft>
                <a:spcPts val="0"/>
              </a:spcAft>
              <a:buSzPts val="2400"/>
              <a:buChar char="•"/>
              <a:defRPr sz="2400"/>
            </a:lvl2pPr>
            <a:lvl3pPr marL="1371600" lvl="2" indent="-381000">
              <a:spcBef>
                <a:spcPts val="500"/>
              </a:spcBef>
              <a:spcAft>
                <a:spcPts val="0"/>
              </a:spcAft>
              <a:buSzPts val="2400"/>
              <a:buChar char="•"/>
              <a:defRPr sz="2400"/>
            </a:lvl3pPr>
            <a:lvl4pPr marL="1828800" lvl="3" indent="-381000">
              <a:spcBef>
                <a:spcPts val="500"/>
              </a:spcBef>
              <a:spcAft>
                <a:spcPts val="0"/>
              </a:spcAft>
              <a:buSzPts val="2400"/>
              <a:buChar char="•"/>
              <a:defRPr sz="2400"/>
            </a:lvl4pPr>
            <a:lvl5pPr marL="2286000" lvl="4" indent="-381000">
              <a:spcBef>
                <a:spcPts val="500"/>
              </a:spcBef>
              <a:spcAft>
                <a:spcPts val="0"/>
              </a:spcAft>
              <a:buSzPts val="2400"/>
              <a:buChar char="•"/>
              <a:defRPr sz="2400"/>
            </a:lvl5pPr>
            <a:lvl6pPr marL="2743200" lvl="5" indent="-381000">
              <a:spcBef>
                <a:spcPts val="500"/>
              </a:spcBef>
              <a:spcAft>
                <a:spcPts val="0"/>
              </a:spcAft>
              <a:buSzPts val="2400"/>
              <a:buChar char="•"/>
              <a:defRPr sz="2400"/>
            </a:lvl6pPr>
            <a:lvl7pPr marL="3200400" lvl="6" indent="-381000">
              <a:spcBef>
                <a:spcPts val="500"/>
              </a:spcBef>
              <a:spcAft>
                <a:spcPts val="0"/>
              </a:spcAft>
              <a:buSzPts val="2400"/>
              <a:buChar char="•"/>
              <a:defRPr sz="2400"/>
            </a:lvl7pPr>
            <a:lvl8pPr marL="3657600" lvl="7" indent="-381000">
              <a:spcBef>
                <a:spcPts val="500"/>
              </a:spcBef>
              <a:spcAft>
                <a:spcPts val="0"/>
              </a:spcAft>
              <a:buSzPts val="2400"/>
              <a:buChar char="•"/>
              <a:defRPr sz="2400"/>
            </a:lvl8pPr>
            <a:lvl9pPr marL="4114800" lvl="8" indent="-381000">
              <a:spcBef>
                <a:spcPts val="500"/>
              </a:spcBef>
              <a:spcAft>
                <a:spcPts val="0"/>
              </a:spcAft>
              <a:buSzPts val="2400"/>
              <a:buChar char="•"/>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719636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ual content">
    <p:spTree>
      <p:nvGrpSpPr>
        <p:cNvPr id="1" name=""/>
        <p:cNvGrpSpPr/>
        <p:nvPr/>
      </p:nvGrpSpPr>
      <p:grpSpPr>
        <a:xfrm>
          <a:off x="0" y="0"/>
          <a:ext cx="0" cy="0"/>
          <a:chOff x="0" y="0"/>
          <a:chExt cx="0" cy="0"/>
        </a:xfrm>
      </p:grpSpPr>
      <p:sp>
        <p:nvSpPr>
          <p:cNvPr id="2" name="Title 1"/>
          <p:cNvSpPr>
            <a:spLocks noGrp="1"/>
          </p:cNvSpPr>
          <p:nvPr>
            <p:ph type="title"/>
          </p:nvPr>
        </p:nvSpPr>
        <p:spPr>
          <a:xfrm>
            <a:off x="2640170" y="365126"/>
            <a:ext cx="8713630" cy="1040342"/>
          </a:xfrm>
        </p:spPr>
        <p:txBody>
          <a:bodyPr/>
          <a:lstStyle>
            <a:lvl1pPr algn="l">
              <a:defRPr/>
            </a:lvl1pPr>
          </a:lstStyle>
          <a:p>
            <a:r>
              <a:rPr lang="en-GB"/>
              <a:t>Click to edit Master title style</a:t>
            </a:r>
          </a:p>
        </p:txBody>
      </p:sp>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57390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53048" y="365125"/>
            <a:ext cx="8702339" cy="1325563"/>
          </a:xfrm>
        </p:spPr>
        <p:txBody>
          <a:bodyPr/>
          <a:lstStyle>
            <a:lvl1pPr algn="l">
              <a:defRPr/>
            </a:lvl1p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35706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Tree>
    <p:extLst>
      <p:ext uri="{BB962C8B-B14F-4D97-AF65-F5344CB8AC3E}">
        <p14:creationId xmlns:p14="http://schemas.microsoft.com/office/powerpoint/2010/main" val="2031831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44292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9978F3-40AA-B047-B077-E6C1CE004DED}"/>
              </a:ext>
            </a:extLst>
          </p:cNvPr>
          <p:cNvSpPr>
            <a:spLocks noGrp="1"/>
          </p:cNvSpPr>
          <p:nvPr>
            <p:ph type="ctrTitle"/>
          </p:nvPr>
        </p:nvSpPr>
        <p:spPr>
          <a:xfrm>
            <a:off x="690418" y="1657926"/>
            <a:ext cx="6629400" cy="789709"/>
          </a:xfrm>
        </p:spPr>
        <p:txBody>
          <a:bodyPr/>
          <a:lstStyle>
            <a:lvl1pPr algn="l">
              <a:defRPr/>
            </a:lvl1pPr>
          </a:lstStyle>
          <a:p>
            <a:endParaRPr lang="en-GB"/>
          </a:p>
        </p:txBody>
      </p:sp>
      <p:sp>
        <p:nvSpPr>
          <p:cNvPr id="9" name="Subtitle 2">
            <a:extLst>
              <a:ext uri="{FF2B5EF4-FFF2-40B4-BE49-F238E27FC236}">
                <a16:creationId xmlns:a16="http://schemas.microsoft.com/office/drawing/2014/main" id="{157762F7-94EF-0744-BA0E-BF26083BC292}"/>
              </a:ext>
            </a:extLst>
          </p:cNvPr>
          <p:cNvSpPr>
            <a:spLocks noGrp="1"/>
          </p:cNvSpPr>
          <p:nvPr>
            <p:ph type="subTitle" idx="4294967295"/>
          </p:nvPr>
        </p:nvSpPr>
        <p:spPr>
          <a:xfrm>
            <a:off x="690563" y="3016250"/>
            <a:ext cx="5680075" cy="622300"/>
          </a:xfrm>
        </p:spPr>
        <p:txBody>
          <a:bodyPr/>
          <a:lstStyle/>
          <a:p>
            <a:endParaRPr lang="en-GB"/>
          </a:p>
        </p:txBody>
      </p:sp>
    </p:spTree>
    <p:extLst>
      <p:ext uri="{BB962C8B-B14F-4D97-AF65-F5344CB8AC3E}">
        <p14:creationId xmlns:p14="http://schemas.microsoft.com/office/powerpoint/2010/main" val="936779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6" name="Text Placeholder 6">
            <a:extLst>
              <a:ext uri="{FF2B5EF4-FFF2-40B4-BE49-F238E27FC236}">
                <a16:creationId xmlns:a16="http://schemas.microsoft.com/office/drawing/2014/main" id="{C5A3FE5F-792E-894C-96F2-B918CA1BC699}"/>
              </a:ext>
            </a:extLst>
          </p:cNvPr>
          <p:cNvSpPr>
            <a:spLocks noGrp="1"/>
          </p:cNvSpPr>
          <p:nvPr>
            <p:ph type="body" sz="quarter" idx="14" hasCustomPrompt="1"/>
          </p:nvPr>
        </p:nvSpPr>
        <p:spPr>
          <a:xfrm>
            <a:off x="659567" y="1705342"/>
            <a:ext cx="11100631" cy="4740427"/>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a:t>Body text Arial 24pt</a:t>
            </a:r>
            <a:endParaRPr lang="en-US"/>
          </a:p>
        </p:txBody>
      </p:sp>
    </p:spTree>
    <p:extLst>
      <p:ext uri="{BB962C8B-B14F-4D97-AF65-F5344CB8AC3E}">
        <p14:creationId xmlns:p14="http://schemas.microsoft.com/office/powerpoint/2010/main" val="3084296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rqu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0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A2E3E9-8DBB-5745-BD29-CD970B695CE6}"/>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bg1"/>
              </a:solidFill>
            </a:endParaRPr>
          </a:p>
        </p:txBody>
      </p:sp>
    </p:spTree>
    <p:extLst>
      <p:ext uri="{BB962C8B-B14F-4D97-AF65-F5344CB8AC3E}">
        <p14:creationId xmlns:p14="http://schemas.microsoft.com/office/powerpoint/2010/main" val="144901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Google Shape;25;p4"/>
          <p:cNvSpPr/>
          <p:nvPr/>
        </p:nvSpPr>
        <p:spPr>
          <a:xfrm>
            <a:off x="0" y="0"/>
            <a:ext cx="12192000" cy="68580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285750" y="1627188"/>
            <a:ext cx="11474450" cy="46069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A58"/>
              </a:buClr>
              <a:buSzPts val="1800"/>
              <a:buChar char="•"/>
              <a:defRPr/>
            </a:lvl1pPr>
            <a:lvl2pPr marL="914400" lvl="1" indent="-342900" algn="l">
              <a:lnSpc>
                <a:spcPct val="90000"/>
              </a:lnSpc>
              <a:spcBef>
                <a:spcPts val="500"/>
              </a:spcBef>
              <a:spcAft>
                <a:spcPts val="0"/>
              </a:spcAft>
              <a:buClr>
                <a:srgbClr val="003A58"/>
              </a:buClr>
              <a:buSzPts val="1800"/>
              <a:buChar char="•"/>
              <a:defRPr/>
            </a:lvl2pPr>
            <a:lvl3pPr marL="1371600" lvl="2" indent="-342900" algn="l">
              <a:lnSpc>
                <a:spcPct val="90000"/>
              </a:lnSpc>
              <a:spcBef>
                <a:spcPts val="500"/>
              </a:spcBef>
              <a:spcAft>
                <a:spcPts val="0"/>
              </a:spcAft>
              <a:buClr>
                <a:srgbClr val="003A58"/>
              </a:buClr>
              <a:buSzPts val="1800"/>
              <a:buChar char="•"/>
              <a:defRPr/>
            </a:lvl3pPr>
            <a:lvl4pPr marL="1828800" lvl="3" indent="-342900" algn="l">
              <a:lnSpc>
                <a:spcPct val="90000"/>
              </a:lnSpc>
              <a:spcBef>
                <a:spcPts val="500"/>
              </a:spcBef>
              <a:spcAft>
                <a:spcPts val="0"/>
              </a:spcAft>
              <a:buClr>
                <a:srgbClr val="003A58"/>
              </a:buClr>
              <a:buSzPts val="1800"/>
              <a:buChar char="•"/>
              <a:defRPr/>
            </a:lvl4pPr>
            <a:lvl5pPr marL="2286000" lvl="4" indent="-342900" algn="l">
              <a:lnSpc>
                <a:spcPct val="90000"/>
              </a:lnSpc>
              <a:spcBef>
                <a:spcPts val="500"/>
              </a:spcBef>
              <a:spcAft>
                <a:spcPts val="0"/>
              </a:spcAft>
              <a:buClr>
                <a:srgbClr val="003A5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659567" y="1705342"/>
            <a:ext cx="11100631" cy="4740427"/>
          </a:xfrm>
          <a:prstGeom prst="rect">
            <a:avLst/>
          </a:prstGeom>
          <a:noFill/>
          <a:ln>
            <a:noFill/>
          </a:ln>
        </p:spPr>
        <p:txBody>
          <a:bodyPr spcFirstLastPara="1" wrap="square" lIns="91425" tIns="45700" rIns="91425" bIns="45700" anchor="t" anchorCtr="0">
            <a:normAutofit/>
          </a:bodyPr>
          <a:lstStyle>
            <a:lvl1pPr marL="457200" lvl="0" indent="-381000" algn="l">
              <a:lnSpc>
                <a:spcPct val="115000"/>
              </a:lnSpc>
              <a:spcBef>
                <a:spcPts val="1000"/>
              </a:spcBef>
              <a:spcAft>
                <a:spcPts val="0"/>
              </a:spcAft>
              <a:buClr>
                <a:srgbClr val="003560"/>
              </a:buClr>
              <a:buSzPts val="2400"/>
              <a:buChar char="•"/>
              <a:defRPr sz="2400">
                <a:solidFill>
                  <a:srgbClr val="003560"/>
                </a:solidFill>
                <a:latin typeface="Arial"/>
                <a:ea typeface="Arial"/>
                <a:cs typeface="Arial"/>
                <a:sym typeface="Arial"/>
              </a:defRPr>
            </a:lvl1pPr>
            <a:lvl2pPr marL="914400" lvl="1" indent="-381000" algn="l">
              <a:lnSpc>
                <a:spcPct val="115000"/>
              </a:lnSpc>
              <a:spcBef>
                <a:spcPts val="500"/>
              </a:spcBef>
              <a:spcAft>
                <a:spcPts val="0"/>
              </a:spcAft>
              <a:buClr>
                <a:srgbClr val="003560"/>
              </a:buClr>
              <a:buSzPts val="2400"/>
              <a:buChar char="•"/>
              <a:defRPr sz="2400">
                <a:solidFill>
                  <a:srgbClr val="003560"/>
                </a:solidFill>
                <a:latin typeface="Arial"/>
                <a:ea typeface="Arial"/>
                <a:cs typeface="Arial"/>
                <a:sym typeface="Arial"/>
              </a:defRPr>
            </a:lvl2pPr>
            <a:lvl3pPr marL="1371600" lvl="2" indent="-381000" algn="l">
              <a:lnSpc>
                <a:spcPct val="115000"/>
              </a:lnSpc>
              <a:spcBef>
                <a:spcPts val="500"/>
              </a:spcBef>
              <a:spcAft>
                <a:spcPts val="0"/>
              </a:spcAft>
              <a:buClr>
                <a:srgbClr val="003560"/>
              </a:buClr>
              <a:buSzPts val="2400"/>
              <a:buChar char="•"/>
              <a:defRPr sz="2400" b="0">
                <a:solidFill>
                  <a:srgbClr val="003560"/>
                </a:solidFill>
                <a:latin typeface="Arial"/>
                <a:ea typeface="Arial"/>
                <a:cs typeface="Arial"/>
                <a:sym typeface="Arial"/>
              </a:defRPr>
            </a:lvl3pPr>
            <a:lvl4pPr marL="1828800" lvl="3" indent="-381000" algn="l">
              <a:lnSpc>
                <a:spcPct val="115000"/>
              </a:lnSpc>
              <a:spcBef>
                <a:spcPts val="500"/>
              </a:spcBef>
              <a:spcAft>
                <a:spcPts val="0"/>
              </a:spcAft>
              <a:buClr>
                <a:srgbClr val="003560"/>
              </a:buClr>
              <a:buSzPts val="2400"/>
              <a:buChar char="•"/>
              <a:defRPr sz="2400">
                <a:solidFill>
                  <a:srgbClr val="003560"/>
                </a:solidFill>
                <a:latin typeface="Arial"/>
                <a:ea typeface="Arial"/>
                <a:cs typeface="Arial"/>
                <a:sym typeface="Arial"/>
              </a:defRPr>
            </a:lvl4pPr>
            <a:lvl5pPr marL="2286000" lvl="4" indent="-381000" algn="l">
              <a:lnSpc>
                <a:spcPct val="115000"/>
              </a:lnSpc>
              <a:spcBef>
                <a:spcPts val="500"/>
              </a:spcBef>
              <a:spcAft>
                <a:spcPts val="0"/>
              </a:spcAft>
              <a:buClr>
                <a:srgbClr val="003560"/>
              </a:buClr>
              <a:buSzPts val="2400"/>
              <a:buChar char="•"/>
              <a:defRPr sz="2400">
                <a:solidFill>
                  <a:srgbClr val="003560"/>
                </a:solidFill>
                <a:latin typeface="Arial"/>
                <a:ea typeface="Arial"/>
                <a:cs typeface="Arial"/>
                <a:sym typeface="Arial"/>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4" name="Google Shape;34;p6"/>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560"/>
                </a:solidFill>
                <a:latin typeface="Arial"/>
                <a:ea typeface="Arial"/>
                <a:cs typeface="Arial"/>
                <a:sym typeface="Arial"/>
              </a:defRPr>
            </a:lvl1pPr>
            <a:lvl2pPr lvl="1">
              <a:buNone/>
              <a:defRPr sz="1300">
                <a:solidFill>
                  <a:srgbClr val="003560"/>
                </a:solidFill>
                <a:latin typeface="Arial"/>
                <a:ea typeface="Arial"/>
                <a:cs typeface="Arial"/>
                <a:sym typeface="Arial"/>
              </a:defRPr>
            </a:lvl2pPr>
            <a:lvl3pPr lvl="2">
              <a:buNone/>
              <a:defRPr sz="1300">
                <a:solidFill>
                  <a:srgbClr val="003560"/>
                </a:solidFill>
                <a:latin typeface="Arial"/>
                <a:ea typeface="Arial"/>
                <a:cs typeface="Arial"/>
                <a:sym typeface="Arial"/>
              </a:defRPr>
            </a:lvl3pPr>
            <a:lvl4pPr lvl="3">
              <a:buNone/>
              <a:defRPr sz="1300">
                <a:solidFill>
                  <a:srgbClr val="003560"/>
                </a:solidFill>
                <a:latin typeface="Arial"/>
                <a:ea typeface="Arial"/>
                <a:cs typeface="Arial"/>
                <a:sym typeface="Arial"/>
              </a:defRPr>
            </a:lvl4pPr>
            <a:lvl5pPr lvl="4">
              <a:buNone/>
              <a:defRPr sz="1300">
                <a:solidFill>
                  <a:srgbClr val="003560"/>
                </a:solidFill>
                <a:latin typeface="Arial"/>
                <a:ea typeface="Arial"/>
                <a:cs typeface="Arial"/>
                <a:sym typeface="Arial"/>
              </a:defRPr>
            </a:lvl5pPr>
            <a:lvl6pPr lvl="5">
              <a:buNone/>
              <a:defRPr sz="1300">
                <a:solidFill>
                  <a:srgbClr val="003560"/>
                </a:solidFill>
                <a:latin typeface="Arial"/>
                <a:ea typeface="Arial"/>
                <a:cs typeface="Arial"/>
                <a:sym typeface="Arial"/>
              </a:defRPr>
            </a:lvl6pPr>
            <a:lvl7pPr lvl="6">
              <a:buNone/>
              <a:defRPr sz="1300">
                <a:solidFill>
                  <a:srgbClr val="003560"/>
                </a:solidFill>
                <a:latin typeface="Arial"/>
                <a:ea typeface="Arial"/>
                <a:cs typeface="Arial"/>
                <a:sym typeface="Arial"/>
              </a:defRPr>
            </a:lvl7pPr>
            <a:lvl8pPr lvl="7">
              <a:buNone/>
              <a:defRPr sz="1300">
                <a:solidFill>
                  <a:srgbClr val="003560"/>
                </a:solidFill>
                <a:latin typeface="Arial"/>
                <a:ea typeface="Arial"/>
                <a:cs typeface="Arial"/>
                <a:sym typeface="Arial"/>
              </a:defRPr>
            </a:lvl8pPr>
            <a:lvl9pPr lvl="8">
              <a:buNone/>
              <a:defRPr sz="1300">
                <a:solidFill>
                  <a:srgbClr val="00356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al content" type="twoObj">
  <p:cSld name="TWO_OBJECTS">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838200" y="1608667"/>
            <a:ext cx="5181600" cy="4568296"/>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1000"/>
              </a:spcBef>
              <a:spcAft>
                <a:spcPts val="0"/>
              </a:spcAft>
              <a:buClr>
                <a:srgbClr val="003A58"/>
              </a:buClr>
              <a:buSzPts val="1800"/>
              <a:buChar char="•"/>
              <a:defRPr/>
            </a:lvl1pPr>
            <a:lvl2pPr marL="914400" lvl="1" indent="-342900" algn="l">
              <a:lnSpc>
                <a:spcPct val="115000"/>
              </a:lnSpc>
              <a:spcBef>
                <a:spcPts val="500"/>
              </a:spcBef>
              <a:spcAft>
                <a:spcPts val="0"/>
              </a:spcAft>
              <a:buClr>
                <a:srgbClr val="003A58"/>
              </a:buClr>
              <a:buSzPts val="1800"/>
              <a:buChar char="•"/>
              <a:defRPr/>
            </a:lvl2pPr>
            <a:lvl3pPr marL="1371600" lvl="2" indent="-342900" algn="l">
              <a:lnSpc>
                <a:spcPct val="115000"/>
              </a:lnSpc>
              <a:spcBef>
                <a:spcPts val="500"/>
              </a:spcBef>
              <a:spcAft>
                <a:spcPts val="0"/>
              </a:spcAft>
              <a:buClr>
                <a:srgbClr val="003A58"/>
              </a:buClr>
              <a:buSzPts val="1800"/>
              <a:buChar char="•"/>
              <a:defRPr/>
            </a:lvl3pPr>
            <a:lvl4pPr marL="1828800" lvl="3" indent="-342900" algn="l">
              <a:lnSpc>
                <a:spcPct val="115000"/>
              </a:lnSpc>
              <a:spcBef>
                <a:spcPts val="500"/>
              </a:spcBef>
              <a:spcAft>
                <a:spcPts val="0"/>
              </a:spcAft>
              <a:buClr>
                <a:srgbClr val="003A58"/>
              </a:buClr>
              <a:buSzPts val="1800"/>
              <a:buChar char="•"/>
              <a:defRPr/>
            </a:lvl4pPr>
            <a:lvl5pPr marL="2286000" lvl="4" indent="-342900" algn="l">
              <a:lnSpc>
                <a:spcPct val="115000"/>
              </a:lnSpc>
              <a:spcBef>
                <a:spcPts val="500"/>
              </a:spcBef>
              <a:spcAft>
                <a:spcPts val="0"/>
              </a:spcAft>
              <a:buClr>
                <a:srgbClr val="003A58"/>
              </a:buClr>
              <a:buSzPts val="1800"/>
              <a:buChar char="•"/>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body" idx="2"/>
          </p:nvPr>
        </p:nvSpPr>
        <p:spPr>
          <a:xfrm>
            <a:off x="6172200" y="1608667"/>
            <a:ext cx="5181600" cy="4568296"/>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1000"/>
              </a:spcBef>
              <a:spcAft>
                <a:spcPts val="0"/>
              </a:spcAft>
              <a:buClr>
                <a:srgbClr val="003A58"/>
              </a:buClr>
              <a:buSzPts val="1800"/>
              <a:buChar char="•"/>
              <a:defRPr/>
            </a:lvl1pPr>
            <a:lvl2pPr marL="914400" lvl="1" indent="-342900" algn="l">
              <a:lnSpc>
                <a:spcPct val="115000"/>
              </a:lnSpc>
              <a:spcBef>
                <a:spcPts val="500"/>
              </a:spcBef>
              <a:spcAft>
                <a:spcPts val="0"/>
              </a:spcAft>
              <a:buClr>
                <a:srgbClr val="003A58"/>
              </a:buClr>
              <a:buSzPts val="1800"/>
              <a:buChar char="•"/>
              <a:defRPr/>
            </a:lvl2pPr>
            <a:lvl3pPr marL="1371600" lvl="2" indent="-342900" algn="l">
              <a:lnSpc>
                <a:spcPct val="115000"/>
              </a:lnSpc>
              <a:spcBef>
                <a:spcPts val="500"/>
              </a:spcBef>
              <a:spcAft>
                <a:spcPts val="0"/>
              </a:spcAft>
              <a:buClr>
                <a:srgbClr val="003A58"/>
              </a:buClr>
              <a:buSzPts val="1800"/>
              <a:buChar char="•"/>
              <a:defRPr/>
            </a:lvl3pPr>
            <a:lvl4pPr marL="1828800" lvl="3" indent="-342900" algn="l">
              <a:lnSpc>
                <a:spcPct val="115000"/>
              </a:lnSpc>
              <a:spcBef>
                <a:spcPts val="500"/>
              </a:spcBef>
              <a:spcAft>
                <a:spcPts val="0"/>
              </a:spcAft>
              <a:buClr>
                <a:srgbClr val="003A58"/>
              </a:buClr>
              <a:buSzPts val="1800"/>
              <a:buChar char="•"/>
              <a:defRPr/>
            </a:lvl4pPr>
            <a:lvl5pPr marL="2286000" lvl="4" indent="-342900" algn="l">
              <a:lnSpc>
                <a:spcPct val="115000"/>
              </a:lnSpc>
              <a:spcBef>
                <a:spcPts val="500"/>
              </a:spcBef>
              <a:spcAft>
                <a:spcPts val="0"/>
              </a:spcAft>
              <a:buClr>
                <a:srgbClr val="003A58"/>
              </a:buClr>
              <a:buSzPts val="1800"/>
              <a:buChar char="•"/>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9" name="Google Shape;39;p7"/>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7"/>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rque only">
  <p:cSld name="Marque only">
    <p:spTree>
      <p:nvGrpSpPr>
        <p:cNvPr id="1" name="Shape 42"/>
        <p:cNvGrpSpPr/>
        <p:nvPr/>
      </p:nvGrpSpPr>
      <p:grpSpPr>
        <a:xfrm>
          <a:off x="0" y="0"/>
          <a:ext cx="0" cy="0"/>
          <a:chOff x="0" y="0"/>
          <a:chExt cx="0" cy="0"/>
        </a:xfrm>
      </p:grpSpPr>
      <p:sp>
        <p:nvSpPr>
          <p:cNvPr id="43" name="Google Shape;43;p8"/>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ight">
  <p:cSld name="Marque only_1_1">
    <p:spTree>
      <p:nvGrpSpPr>
        <p:cNvPr id="1" name="Shape 51"/>
        <p:cNvGrpSpPr/>
        <p:nvPr/>
      </p:nvGrpSpPr>
      <p:grpSpPr>
        <a:xfrm>
          <a:off x="0" y="0"/>
          <a:ext cx="0" cy="0"/>
          <a:chOff x="0" y="0"/>
          <a:chExt cx="0" cy="0"/>
        </a:xfrm>
      </p:grpSpPr>
      <p:pic>
        <p:nvPicPr>
          <p:cNvPr id="52" name="Google Shape;52;p10" descr="The University at sunset"/>
          <p:cNvPicPr preferRelativeResize="0"/>
          <p:nvPr/>
        </p:nvPicPr>
        <p:blipFill rotWithShape="1">
          <a:blip r:embed="rId2">
            <a:alphaModFix/>
          </a:blip>
          <a:srcRect/>
          <a:stretch/>
        </p:blipFill>
        <p:spPr>
          <a:xfrm>
            <a:off x="0" y="0"/>
            <a:ext cx="12192001" cy="6858001"/>
          </a:xfrm>
          <a:prstGeom prst="rect">
            <a:avLst/>
          </a:prstGeom>
          <a:noFill/>
          <a:ln>
            <a:noFill/>
          </a:ln>
        </p:spPr>
      </p:pic>
      <p:sp>
        <p:nvSpPr>
          <p:cNvPr id="53" name="Google Shape;53;p10"/>
          <p:cNvSpPr/>
          <p:nvPr/>
        </p:nvSpPr>
        <p:spPr>
          <a:xfrm>
            <a:off x="753175" y="1604800"/>
            <a:ext cx="7156200" cy="4428000"/>
          </a:xfrm>
          <a:prstGeom prst="rect">
            <a:avLst/>
          </a:prstGeom>
          <a:solidFill>
            <a:srgbClr val="FFFFFE">
              <a:alpha val="79010"/>
            </a:srgbClr>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b="0" i="0" u="none" strike="noStrike" cap="none">
              <a:solidFill>
                <a:schemeClr val="dk1"/>
              </a:solidFill>
              <a:latin typeface="Arial"/>
              <a:ea typeface="Arial"/>
              <a:cs typeface="Arial"/>
              <a:sym typeface="Arial"/>
            </a:endParaRPr>
          </a:p>
        </p:txBody>
      </p:sp>
      <p:sp>
        <p:nvSpPr>
          <p:cNvPr id="54" name="Google Shape;54;p10"/>
          <p:cNvSpPr txBox="1">
            <a:spLocks noGrp="1"/>
          </p:cNvSpPr>
          <p:nvPr>
            <p:ph type="body" idx="1"/>
          </p:nvPr>
        </p:nvSpPr>
        <p:spPr>
          <a:xfrm>
            <a:off x="907788" y="2307700"/>
            <a:ext cx="6847200" cy="3601200"/>
          </a:xfrm>
          <a:prstGeom prst="rect">
            <a:avLst/>
          </a:prstGeom>
          <a:noFill/>
          <a:ln>
            <a:noFill/>
          </a:ln>
        </p:spPr>
        <p:txBody>
          <a:bodyPr spcFirstLastPara="1" wrap="square" lIns="91425" tIns="45700" rIns="91425" bIns="45700" anchor="t" anchorCtr="0">
            <a:normAutofit/>
          </a:bodyPr>
          <a:lstStyle>
            <a:lvl1pPr marL="457200" lvl="0" indent="-304800" algn="l" rtl="0">
              <a:lnSpc>
                <a:spcPct val="90000"/>
              </a:lnSpc>
              <a:spcBef>
                <a:spcPts val="1000"/>
              </a:spcBef>
              <a:spcAft>
                <a:spcPts val="0"/>
              </a:spcAft>
              <a:buClr>
                <a:srgbClr val="003A58"/>
              </a:buClr>
              <a:buSzPts val="1200"/>
              <a:buChar char="•"/>
              <a:defRPr sz="1800"/>
            </a:lvl1pPr>
            <a:lvl2pPr marL="914400" lvl="1" indent="-304800" algn="l" rtl="0">
              <a:lnSpc>
                <a:spcPct val="90000"/>
              </a:lnSpc>
              <a:spcBef>
                <a:spcPts val="500"/>
              </a:spcBef>
              <a:spcAft>
                <a:spcPts val="0"/>
              </a:spcAft>
              <a:buClr>
                <a:srgbClr val="003A58"/>
              </a:buClr>
              <a:buSzPts val="1200"/>
              <a:buChar char="•"/>
              <a:defRPr sz="1800"/>
            </a:lvl2pPr>
            <a:lvl3pPr marL="1371600" lvl="2" indent="-304800" algn="l" rtl="0">
              <a:lnSpc>
                <a:spcPct val="90000"/>
              </a:lnSpc>
              <a:spcBef>
                <a:spcPts val="500"/>
              </a:spcBef>
              <a:spcAft>
                <a:spcPts val="0"/>
              </a:spcAft>
              <a:buClr>
                <a:srgbClr val="003A58"/>
              </a:buClr>
              <a:buSzPts val="1200"/>
              <a:buChar char="•"/>
              <a:defRPr sz="1800"/>
            </a:lvl3pPr>
            <a:lvl4pPr marL="1828800" lvl="3" indent="-304800" algn="l" rtl="0">
              <a:lnSpc>
                <a:spcPct val="90000"/>
              </a:lnSpc>
              <a:spcBef>
                <a:spcPts val="500"/>
              </a:spcBef>
              <a:spcAft>
                <a:spcPts val="0"/>
              </a:spcAft>
              <a:buClr>
                <a:srgbClr val="003A58"/>
              </a:buClr>
              <a:buSzPts val="1200"/>
              <a:buChar char="•"/>
              <a:defRPr sz="1800"/>
            </a:lvl4pPr>
            <a:lvl5pPr marL="2286000" lvl="4" indent="-304800" algn="l" rtl="0">
              <a:lnSpc>
                <a:spcPct val="90000"/>
              </a:lnSpc>
              <a:spcBef>
                <a:spcPts val="500"/>
              </a:spcBef>
              <a:spcAft>
                <a:spcPts val="0"/>
              </a:spcAft>
              <a:buClr>
                <a:srgbClr val="003A58"/>
              </a:buClr>
              <a:buSzPts val="1200"/>
              <a:buChar char="•"/>
              <a:defRPr sz="1800"/>
            </a:lvl5pPr>
            <a:lvl6pPr marL="2743200" lvl="5" indent="-304800" algn="l" rtl="0">
              <a:lnSpc>
                <a:spcPct val="90000"/>
              </a:lnSpc>
              <a:spcBef>
                <a:spcPts val="500"/>
              </a:spcBef>
              <a:spcAft>
                <a:spcPts val="0"/>
              </a:spcAft>
              <a:buClr>
                <a:schemeClr val="dk1"/>
              </a:buClr>
              <a:buSzPts val="1200"/>
              <a:buChar char="•"/>
              <a:defRPr sz="1200"/>
            </a:lvl6pPr>
            <a:lvl7pPr marL="3200400" lvl="6" indent="-304800" algn="l" rtl="0">
              <a:lnSpc>
                <a:spcPct val="90000"/>
              </a:lnSpc>
              <a:spcBef>
                <a:spcPts val="500"/>
              </a:spcBef>
              <a:spcAft>
                <a:spcPts val="0"/>
              </a:spcAft>
              <a:buClr>
                <a:schemeClr val="dk1"/>
              </a:buClr>
              <a:buSzPts val="1200"/>
              <a:buChar char="•"/>
              <a:defRPr sz="1200"/>
            </a:lvl7pPr>
            <a:lvl8pPr marL="3657600" lvl="7" indent="-304800" algn="l" rtl="0">
              <a:lnSpc>
                <a:spcPct val="90000"/>
              </a:lnSpc>
              <a:spcBef>
                <a:spcPts val="500"/>
              </a:spcBef>
              <a:spcAft>
                <a:spcPts val="0"/>
              </a:spcAft>
              <a:buClr>
                <a:schemeClr val="dk1"/>
              </a:buClr>
              <a:buSzPts val="1200"/>
              <a:buChar char="•"/>
              <a:defRPr sz="1200"/>
            </a:lvl8pPr>
            <a:lvl9pPr marL="4114800" lvl="8" indent="-304800" algn="l" rtl="0">
              <a:lnSpc>
                <a:spcPct val="90000"/>
              </a:lnSpc>
              <a:spcBef>
                <a:spcPts val="500"/>
              </a:spcBef>
              <a:spcAft>
                <a:spcPts val="0"/>
              </a:spcAft>
              <a:buClr>
                <a:schemeClr val="dk1"/>
              </a:buClr>
              <a:buSzPts val="1200"/>
              <a:buChar char="•"/>
              <a:defRPr sz="1200"/>
            </a:lvl9pPr>
          </a:lstStyle>
          <a:p>
            <a:endParaRPr/>
          </a:p>
        </p:txBody>
      </p:sp>
      <p:sp>
        <p:nvSpPr>
          <p:cNvPr id="55" name="Google Shape;55;p10"/>
          <p:cNvSpPr txBox="1">
            <a:spLocks noGrp="1"/>
          </p:cNvSpPr>
          <p:nvPr>
            <p:ph type="title"/>
          </p:nvPr>
        </p:nvSpPr>
        <p:spPr>
          <a:xfrm>
            <a:off x="907788" y="1730800"/>
            <a:ext cx="6847200" cy="576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100"/>
              <a:buFont typeface="Arial"/>
              <a:buNone/>
              <a:defRPr sz="2100"/>
            </a:lvl1pPr>
            <a:lvl2pPr lvl="1" rtl="0">
              <a:spcBef>
                <a:spcPts val="0"/>
              </a:spcBef>
              <a:spcAft>
                <a:spcPts val="0"/>
              </a:spcAft>
              <a:buSzPts val="700"/>
              <a:buNone/>
              <a:defRPr sz="1100"/>
            </a:lvl2pPr>
            <a:lvl3pPr lvl="2" rtl="0">
              <a:spcBef>
                <a:spcPts val="0"/>
              </a:spcBef>
              <a:spcAft>
                <a:spcPts val="0"/>
              </a:spcAft>
              <a:buSzPts val="700"/>
              <a:buNone/>
              <a:defRPr sz="1100"/>
            </a:lvl3pPr>
            <a:lvl4pPr lvl="3" rtl="0">
              <a:spcBef>
                <a:spcPts val="0"/>
              </a:spcBef>
              <a:spcAft>
                <a:spcPts val="0"/>
              </a:spcAft>
              <a:buSzPts val="700"/>
              <a:buNone/>
              <a:defRPr sz="1100"/>
            </a:lvl4pPr>
            <a:lvl5pPr lvl="4" rtl="0">
              <a:spcBef>
                <a:spcPts val="0"/>
              </a:spcBef>
              <a:spcAft>
                <a:spcPts val="0"/>
              </a:spcAft>
              <a:buSzPts val="700"/>
              <a:buNone/>
              <a:defRPr sz="1100"/>
            </a:lvl5pPr>
            <a:lvl6pPr lvl="5" rtl="0">
              <a:spcBef>
                <a:spcPts val="0"/>
              </a:spcBef>
              <a:spcAft>
                <a:spcPts val="0"/>
              </a:spcAft>
              <a:buSzPts val="700"/>
              <a:buNone/>
              <a:defRPr sz="1100"/>
            </a:lvl6pPr>
            <a:lvl7pPr lvl="6" rtl="0">
              <a:spcBef>
                <a:spcPts val="0"/>
              </a:spcBef>
              <a:spcAft>
                <a:spcPts val="0"/>
              </a:spcAft>
              <a:buSzPts val="700"/>
              <a:buNone/>
              <a:defRPr sz="1100"/>
            </a:lvl7pPr>
            <a:lvl8pPr lvl="7" rtl="0">
              <a:spcBef>
                <a:spcPts val="0"/>
              </a:spcBef>
              <a:spcAft>
                <a:spcPts val="0"/>
              </a:spcAft>
              <a:buSzPts val="700"/>
              <a:buNone/>
              <a:defRPr sz="1100"/>
            </a:lvl8pPr>
            <a:lvl9pPr lvl="8" rtl="0">
              <a:spcBef>
                <a:spcPts val="0"/>
              </a:spcBef>
              <a:spcAft>
                <a:spcPts val="0"/>
              </a:spcAft>
              <a:buSzPts val="700"/>
              <a:buNone/>
              <a:defRPr sz="1100"/>
            </a:lvl9pPr>
          </a:lstStyle>
          <a:p>
            <a:endParaRPr/>
          </a:p>
        </p:txBody>
      </p:sp>
      <p:sp>
        <p:nvSpPr>
          <p:cNvPr id="56" name="Google Shape;56;p10"/>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
        <p:cNvGrpSpPr/>
        <p:nvPr/>
      </p:nvGrpSpPr>
      <p:grpSpPr>
        <a:xfrm>
          <a:off x="0" y="0"/>
          <a:ext cx="0" cy="0"/>
          <a:chOff x="0" y="0"/>
          <a:chExt cx="0" cy="0"/>
        </a:xfrm>
      </p:grpSpPr>
      <p:sp>
        <p:nvSpPr>
          <p:cNvPr id="58" name="Google Shape;58;p11"/>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body" idx="1"/>
          </p:nvPr>
        </p:nvSpPr>
        <p:spPr>
          <a:xfrm>
            <a:off x="415600" y="1633633"/>
            <a:ext cx="11360700" cy="4472100"/>
          </a:xfrm>
          <a:prstGeom prst="rect">
            <a:avLst/>
          </a:prstGeom>
        </p:spPr>
        <p:txBody>
          <a:bodyPr spcFirstLastPara="1" wrap="square" lIns="91425" tIns="45700" rIns="91425" bIns="45700" anchor="t" anchorCtr="0">
            <a:normAutofit/>
          </a:bodyPr>
          <a:lstStyle>
            <a:lvl1pPr marL="457200" lvl="0" indent="-381000" rtl="0">
              <a:lnSpc>
                <a:spcPct val="115000"/>
              </a:lnSpc>
              <a:spcBef>
                <a:spcPts val="1000"/>
              </a:spcBef>
              <a:spcAft>
                <a:spcPts val="0"/>
              </a:spcAft>
              <a:buSzPts val="2400"/>
              <a:buChar char="•"/>
              <a:defRPr/>
            </a:lvl1pPr>
            <a:lvl2pPr marL="914400" lvl="1" indent="-381000" rtl="0">
              <a:lnSpc>
                <a:spcPct val="115000"/>
              </a:lnSpc>
              <a:spcBef>
                <a:spcPts val="500"/>
              </a:spcBef>
              <a:spcAft>
                <a:spcPts val="0"/>
              </a:spcAft>
              <a:buSzPts val="2400"/>
              <a:buChar char="•"/>
              <a:defRPr/>
            </a:lvl2pPr>
            <a:lvl3pPr marL="1371600" lvl="2" indent="-381000" rtl="0">
              <a:lnSpc>
                <a:spcPct val="115000"/>
              </a:lnSpc>
              <a:spcBef>
                <a:spcPts val="500"/>
              </a:spcBef>
              <a:spcAft>
                <a:spcPts val="0"/>
              </a:spcAft>
              <a:buSzPts val="2400"/>
              <a:buChar char="•"/>
              <a:defRPr/>
            </a:lvl3pPr>
            <a:lvl4pPr marL="1828800" lvl="3" indent="-381000" rtl="0">
              <a:lnSpc>
                <a:spcPct val="115000"/>
              </a:lnSpc>
              <a:spcBef>
                <a:spcPts val="500"/>
              </a:spcBef>
              <a:spcAft>
                <a:spcPts val="0"/>
              </a:spcAft>
              <a:buSzPts val="2400"/>
              <a:buChar char="•"/>
              <a:defRPr/>
            </a:lvl4pPr>
            <a:lvl5pPr marL="2286000" lvl="4" indent="-381000" rtl="0">
              <a:lnSpc>
                <a:spcPct val="115000"/>
              </a:lnSpc>
              <a:spcBef>
                <a:spcPts val="500"/>
              </a:spcBef>
              <a:spcAft>
                <a:spcPts val="0"/>
              </a:spcAft>
              <a:buSzPts val="2400"/>
              <a:buChar char="•"/>
              <a:defRPr/>
            </a:lvl5pPr>
            <a:lvl6pPr marL="2743200" lvl="5" indent="-342900" rtl="0">
              <a:lnSpc>
                <a:spcPct val="115000"/>
              </a:lnSpc>
              <a:spcBef>
                <a:spcPts val="500"/>
              </a:spcBef>
              <a:spcAft>
                <a:spcPts val="0"/>
              </a:spcAft>
              <a:buSzPts val="1800"/>
              <a:buChar char="•"/>
              <a:defRPr/>
            </a:lvl6pPr>
            <a:lvl7pPr marL="3200400" lvl="6" indent="-342900" rtl="0">
              <a:lnSpc>
                <a:spcPct val="115000"/>
              </a:lnSpc>
              <a:spcBef>
                <a:spcPts val="500"/>
              </a:spcBef>
              <a:spcAft>
                <a:spcPts val="0"/>
              </a:spcAft>
              <a:buSzPts val="1800"/>
              <a:buChar char="•"/>
              <a:defRPr/>
            </a:lvl7pPr>
            <a:lvl8pPr marL="3657600" lvl="7" indent="-342900" rtl="0">
              <a:lnSpc>
                <a:spcPct val="115000"/>
              </a:lnSpc>
              <a:spcBef>
                <a:spcPts val="500"/>
              </a:spcBef>
              <a:spcAft>
                <a:spcPts val="0"/>
              </a:spcAft>
              <a:buSzPts val="1800"/>
              <a:buChar char="•"/>
              <a:defRPr/>
            </a:lvl8pPr>
            <a:lvl9pPr marL="4114800" lvl="8" indent="-342900" rtl="0">
              <a:lnSpc>
                <a:spcPct val="115000"/>
              </a:lnSpc>
              <a:spcBef>
                <a:spcPts val="500"/>
              </a:spcBef>
              <a:spcAft>
                <a:spcPts val="0"/>
              </a:spcAft>
              <a:buSzPts val="1800"/>
              <a:buChar char="•"/>
              <a:defRPr/>
            </a:lvl9pPr>
          </a:lstStyle>
          <a:p>
            <a:endParaRPr/>
          </a:p>
        </p:txBody>
      </p:sp>
      <p:sp>
        <p:nvSpPr>
          <p:cNvPr id="60" name="Google Shape;60;p11"/>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11"/>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xplanation">
  <p:cSld name="BLANK_2">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11172210" y="6217622"/>
            <a:ext cx="731700" cy="524700"/>
          </a:xfrm>
          <a:prstGeom prst="rect">
            <a:avLst/>
          </a:prstGeom>
        </p:spPr>
        <p:txBody>
          <a:bodyPr spcFirstLastPara="1" wrap="square" lIns="91425" tIns="45700" rIns="91425" bIns="4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12"/>
          <p:cNvSpPr/>
          <p:nvPr/>
        </p:nvSpPr>
        <p:spPr>
          <a:xfrm>
            <a:off x="12048000" y="13"/>
            <a:ext cx="144000" cy="6858000"/>
          </a:xfrm>
          <a:prstGeom prst="rect">
            <a:avLst/>
          </a:prstGeom>
          <a:solidFill>
            <a:srgbClr val="6ED2EF"/>
          </a:solidFill>
          <a:ln w="19050" cap="flat" cmpd="sng">
            <a:solidFill>
              <a:srgbClr val="6ED2E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12"/>
          <p:cNvSpPr txBox="1">
            <a:spLocks noGrp="1"/>
          </p:cNvSpPr>
          <p:nvPr>
            <p:ph type="title"/>
          </p:nvPr>
        </p:nvSpPr>
        <p:spPr>
          <a:xfrm>
            <a:off x="67000" y="36467"/>
            <a:ext cx="10651200" cy="710100"/>
          </a:xfrm>
          <a:prstGeom prst="rect">
            <a:avLst/>
          </a:prstGeom>
        </p:spPr>
        <p:txBody>
          <a:bodyPr spcFirstLastPara="1" wrap="square" lIns="91425" tIns="45700" rIns="91425" bIns="45700" anchor="ctr" anchorCtr="0">
            <a:normAutofit/>
          </a:bodyPr>
          <a:lstStyle>
            <a:lvl1pPr lvl="0">
              <a:spcBef>
                <a:spcPts val="0"/>
              </a:spcBef>
              <a:spcAft>
                <a:spcPts val="0"/>
              </a:spcAft>
              <a:buSzPts val="32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6" name="Google Shape;66;p12"/>
          <p:cNvPicPr preferRelativeResize="0"/>
          <p:nvPr/>
        </p:nvPicPr>
        <p:blipFill>
          <a:blip r:embed="rId2">
            <a:alphaModFix/>
          </a:blip>
          <a:stretch>
            <a:fillRect/>
          </a:stretch>
        </p:blipFill>
        <p:spPr>
          <a:xfrm>
            <a:off x="11256000" y="45000"/>
            <a:ext cx="720000" cy="720000"/>
          </a:xfrm>
          <a:prstGeom prst="rect">
            <a:avLst/>
          </a:prstGeom>
          <a:noFill/>
          <a:ln>
            <a:noFill/>
          </a:ln>
        </p:spPr>
      </p:pic>
      <p:sp>
        <p:nvSpPr>
          <p:cNvPr id="67" name="Google Shape;67;p12"/>
          <p:cNvSpPr txBox="1">
            <a:spLocks noGrp="1"/>
          </p:cNvSpPr>
          <p:nvPr>
            <p:ph type="body" idx="1"/>
          </p:nvPr>
        </p:nvSpPr>
        <p:spPr>
          <a:xfrm>
            <a:off x="336000" y="1085300"/>
            <a:ext cx="11520000" cy="5132400"/>
          </a:xfrm>
          <a:prstGeom prst="rect">
            <a:avLst/>
          </a:prstGeom>
        </p:spPr>
        <p:txBody>
          <a:bodyPr spcFirstLastPara="1" wrap="square" lIns="91425" tIns="45700" rIns="91425" bIns="45700" anchor="t" anchorCtr="0">
            <a:noAutofit/>
          </a:bodyPr>
          <a:lstStyle>
            <a:lvl1pPr marL="457200" lvl="0" indent="-381000">
              <a:spcBef>
                <a:spcPts val="1000"/>
              </a:spcBef>
              <a:spcAft>
                <a:spcPts val="0"/>
              </a:spcAft>
              <a:buSzPts val="2400"/>
              <a:buChar char="•"/>
              <a:defRPr sz="2400"/>
            </a:lvl1pPr>
            <a:lvl2pPr marL="914400" lvl="1" indent="-381000">
              <a:spcBef>
                <a:spcPts val="500"/>
              </a:spcBef>
              <a:spcAft>
                <a:spcPts val="0"/>
              </a:spcAft>
              <a:buSzPts val="2400"/>
              <a:buChar char="•"/>
              <a:defRPr sz="2400"/>
            </a:lvl2pPr>
            <a:lvl3pPr marL="1371600" lvl="2" indent="-381000">
              <a:spcBef>
                <a:spcPts val="500"/>
              </a:spcBef>
              <a:spcAft>
                <a:spcPts val="0"/>
              </a:spcAft>
              <a:buSzPts val="2400"/>
              <a:buChar char="•"/>
              <a:defRPr sz="2400"/>
            </a:lvl3pPr>
            <a:lvl4pPr marL="1828800" lvl="3" indent="-381000">
              <a:spcBef>
                <a:spcPts val="500"/>
              </a:spcBef>
              <a:spcAft>
                <a:spcPts val="0"/>
              </a:spcAft>
              <a:buSzPts val="2400"/>
              <a:buChar char="•"/>
              <a:defRPr sz="2400"/>
            </a:lvl4pPr>
            <a:lvl5pPr marL="2286000" lvl="4" indent="-381000">
              <a:spcBef>
                <a:spcPts val="500"/>
              </a:spcBef>
              <a:spcAft>
                <a:spcPts val="0"/>
              </a:spcAft>
              <a:buSzPts val="2400"/>
              <a:buChar char="•"/>
              <a:defRPr sz="2400"/>
            </a:lvl5pPr>
            <a:lvl6pPr marL="2743200" lvl="5" indent="-381000">
              <a:spcBef>
                <a:spcPts val="500"/>
              </a:spcBef>
              <a:spcAft>
                <a:spcPts val="0"/>
              </a:spcAft>
              <a:buSzPts val="2400"/>
              <a:buChar char="•"/>
              <a:defRPr sz="2400"/>
            </a:lvl6pPr>
            <a:lvl7pPr marL="3200400" lvl="6" indent="-381000">
              <a:spcBef>
                <a:spcPts val="500"/>
              </a:spcBef>
              <a:spcAft>
                <a:spcPts val="0"/>
              </a:spcAft>
              <a:buSzPts val="2400"/>
              <a:buChar char="•"/>
              <a:defRPr sz="2400"/>
            </a:lvl7pPr>
            <a:lvl8pPr marL="3657600" lvl="7" indent="-381000">
              <a:spcBef>
                <a:spcPts val="500"/>
              </a:spcBef>
              <a:spcAft>
                <a:spcPts val="0"/>
              </a:spcAft>
              <a:buSzPts val="2400"/>
              <a:buChar char="•"/>
              <a:defRPr sz="2400"/>
            </a:lvl8pPr>
            <a:lvl9pPr marL="4114800" lvl="8" indent="-381000">
              <a:spcBef>
                <a:spcPts val="500"/>
              </a:spcBef>
              <a:spcAft>
                <a:spcPts val="0"/>
              </a:spcAft>
              <a:buSzPts val="2400"/>
              <a:buChar char="•"/>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5.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511800" y="681037"/>
            <a:ext cx="5842000" cy="1009651"/>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rgbClr val="003A58"/>
              </a:buClr>
              <a:buSzPts val="2800"/>
              <a:buFont typeface="Arial"/>
              <a:buNone/>
              <a:defRPr sz="2800" b="1" i="0" u="none" strike="noStrike" cap="none">
                <a:solidFill>
                  <a:srgbClr val="003A5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15000"/>
              </a:lnSpc>
              <a:spcBef>
                <a:spcPts val="10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1pPr>
            <a:lvl2pPr marL="914400" marR="0" lvl="1"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2pPr>
            <a:lvl3pPr marL="1371600" marR="0" lvl="2"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3pPr>
            <a:lvl4pPr marL="1828800" marR="0" lvl="3"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4pPr>
            <a:lvl5pPr marL="2286000" marR="0" lvl="4"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E9E"/>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E9E"/>
                </a:solidFill>
                <a:latin typeface="Calibri"/>
                <a:ea typeface="Calibri"/>
                <a:cs typeface="Calibri"/>
                <a:sym typeface="Calibri"/>
              </a:defRPr>
            </a:lvl1pPr>
            <a:lvl2pPr marL="0" marR="0" lvl="1" indent="0" algn="r" rtl="0">
              <a:spcBef>
                <a:spcPts val="0"/>
              </a:spcBef>
              <a:buNone/>
              <a:defRPr sz="1200" b="0" i="0" u="none" strike="noStrike" cap="none">
                <a:solidFill>
                  <a:srgbClr val="888E9E"/>
                </a:solidFill>
                <a:latin typeface="Calibri"/>
                <a:ea typeface="Calibri"/>
                <a:cs typeface="Calibri"/>
                <a:sym typeface="Calibri"/>
              </a:defRPr>
            </a:lvl2pPr>
            <a:lvl3pPr marL="0" marR="0" lvl="2" indent="0" algn="r" rtl="0">
              <a:spcBef>
                <a:spcPts val="0"/>
              </a:spcBef>
              <a:buNone/>
              <a:defRPr sz="1200" b="0" i="0" u="none" strike="noStrike" cap="none">
                <a:solidFill>
                  <a:srgbClr val="888E9E"/>
                </a:solidFill>
                <a:latin typeface="Calibri"/>
                <a:ea typeface="Calibri"/>
                <a:cs typeface="Calibri"/>
                <a:sym typeface="Calibri"/>
              </a:defRPr>
            </a:lvl3pPr>
            <a:lvl4pPr marL="0" marR="0" lvl="3" indent="0" algn="r" rtl="0">
              <a:spcBef>
                <a:spcPts val="0"/>
              </a:spcBef>
              <a:buNone/>
              <a:defRPr sz="1200" b="0" i="0" u="none" strike="noStrike" cap="none">
                <a:solidFill>
                  <a:srgbClr val="888E9E"/>
                </a:solidFill>
                <a:latin typeface="Calibri"/>
                <a:ea typeface="Calibri"/>
                <a:cs typeface="Calibri"/>
                <a:sym typeface="Calibri"/>
              </a:defRPr>
            </a:lvl4pPr>
            <a:lvl5pPr marL="0" marR="0" lvl="4" indent="0" algn="r" rtl="0">
              <a:spcBef>
                <a:spcPts val="0"/>
              </a:spcBef>
              <a:buNone/>
              <a:defRPr sz="1200" b="0" i="0" u="none" strike="noStrike" cap="none">
                <a:solidFill>
                  <a:srgbClr val="888E9E"/>
                </a:solidFill>
                <a:latin typeface="Calibri"/>
                <a:ea typeface="Calibri"/>
                <a:cs typeface="Calibri"/>
                <a:sym typeface="Calibri"/>
              </a:defRPr>
            </a:lvl5pPr>
            <a:lvl6pPr marL="0" marR="0" lvl="5" indent="0" algn="r" rtl="0">
              <a:spcBef>
                <a:spcPts val="0"/>
              </a:spcBef>
              <a:buNone/>
              <a:defRPr sz="1200" b="0" i="0" u="none" strike="noStrike" cap="none">
                <a:solidFill>
                  <a:srgbClr val="888E9E"/>
                </a:solidFill>
                <a:latin typeface="Calibri"/>
                <a:ea typeface="Calibri"/>
                <a:cs typeface="Calibri"/>
                <a:sym typeface="Calibri"/>
              </a:defRPr>
            </a:lvl6pPr>
            <a:lvl7pPr marL="0" marR="0" lvl="6" indent="0" algn="r" rtl="0">
              <a:spcBef>
                <a:spcPts val="0"/>
              </a:spcBef>
              <a:buNone/>
              <a:defRPr sz="1200" b="0" i="0" u="none" strike="noStrike" cap="none">
                <a:solidFill>
                  <a:srgbClr val="888E9E"/>
                </a:solidFill>
                <a:latin typeface="Calibri"/>
                <a:ea typeface="Calibri"/>
                <a:cs typeface="Calibri"/>
                <a:sym typeface="Calibri"/>
              </a:defRPr>
            </a:lvl7pPr>
            <a:lvl8pPr marL="0" marR="0" lvl="7" indent="0" algn="r" rtl="0">
              <a:spcBef>
                <a:spcPts val="0"/>
              </a:spcBef>
              <a:buNone/>
              <a:defRPr sz="1200" b="0" i="0" u="none" strike="noStrike" cap="none">
                <a:solidFill>
                  <a:srgbClr val="888E9E"/>
                </a:solidFill>
                <a:latin typeface="Calibri"/>
                <a:ea typeface="Calibri"/>
                <a:cs typeface="Calibri"/>
                <a:sym typeface="Calibri"/>
              </a:defRPr>
            </a:lvl8pPr>
            <a:lvl9pPr marL="0" marR="0" lvl="8" indent="0" algn="r" rtl="0">
              <a:spcBef>
                <a:spcPts val="0"/>
              </a:spcBef>
              <a:buNone/>
              <a:defRPr sz="1200" b="0" i="0" u="none" strike="noStrike" cap="none">
                <a:solidFill>
                  <a:srgbClr val="888E9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p:nvPr/>
        </p:nvSpPr>
        <p:spPr>
          <a:xfrm>
            <a:off x="0" y="290775"/>
            <a:ext cx="505500" cy="1114200"/>
          </a:xfrm>
          <a:prstGeom prst="rect">
            <a:avLst/>
          </a:prstGeom>
          <a:solidFill>
            <a:srgbClr val="0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05/11/2025</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86868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1.xml"/><Relationship Id="rId1" Type="http://schemas.openxmlformats.org/officeDocument/2006/relationships/slideLayout" Target="../slideLayouts/slideLayout19.xml"/><Relationship Id="rId5" Type="http://schemas.openxmlformats.org/officeDocument/2006/relationships/hyperlink" Target="https://github.com/vinnydavies/presentations/blob/master/UKCOTS2024_VinnyDavies.pdf" TargetMode="External"/><Relationship Id="rId4" Type="http://schemas.openxmlformats.org/officeDocument/2006/relationships/hyperlink" Target="mailto:Vinny.Davies@Glasgow.ac.u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233225" y="1444599"/>
            <a:ext cx="7573754" cy="2643308"/>
          </a:xfrm>
          <a:prstGeom prst="rect">
            <a:avLst/>
          </a:prstGeom>
          <a:solidFill>
            <a:schemeClr val="bg1">
              <a:alpha val="55000"/>
            </a:schemeClr>
          </a:solidFill>
          <a:ln>
            <a:noFill/>
          </a:ln>
        </p:spPr>
        <p:txBody>
          <a:bodyPr spcFirstLastPara="1" wrap="square" lIns="91425" tIns="45700" rIns="91425" bIns="45700" anchor="ctr" anchorCtr="0">
            <a:noAutofit/>
          </a:bodyPr>
          <a:lstStyle/>
          <a:p>
            <a:pPr lvl="0"/>
            <a:r>
              <a:rPr lang="en-GB" dirty="0"/>
              <a:t>Using Generative AI tools within Research and Teaching</a:t>
            </a:r>
            <a:br>
              <a:rPr lang="en-GB" dirty="0"/>
            </a:br>
            <a:br>
              <a:rPr lang="en-GB" dirty="0"/>
            </a:br>
            <a:r>
              <a:rPr lang="en-GB" b="0" dirty="0">
                <a:solidFill>
                  <a:schemeClr val="dk1"/>
                </a:solidFill>
              </a:rPr>
              <a:t>Dr Vinny Davies</a:t>
            </a:r>
            <a:br>
              <a:rPr lang="en-GB" b="0" dirty="0">
                <a:solidFill>
                  <a:schemeClr val="dk1"/>
                </a:solidFill>
              </a:rPr>
            </a:br>
            <a:r>
              <a:rPr lang="en-GB" b="0" dirty="0">
                <a:solidFill>
                  <a:schemeClr val="dk1"/>
                </a:solidFill>
              </a:rPr>
              <a:t>School of Mathematics and Statistics</a:t>
            </a:r>
            <a:br>
              <a:rPr lang="en-GB" b="0" dirty="0">
                <a:solidFill>
                  <a:schemeClr val="dk1"/>
                </a:solidFill>
              </a:rPr>
            </a:br>
            <a:r>
              <a:rPr lang="en-GB" b="0" dirty="0">
                <a:solidFill>
                  <a:schemeClr val="dk1"/>
                </a:solidFill>
              </a:rPr>
              <a:t>University of Glasgow</a:t>
            </a:r>
            <a:endParaRPr dirty="0">
              <a:solidFill>
                <a:schemeClr val="dk1"/>
              </a:solidFill>
            </a:endParaRPr>
          </a:p>
        </p:txBody>
      </p:sp>
      <p:sp>
        <p:nvSpPr>
          <p:cNvPr id="80" name="Google Shape;80;p1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7C28C-D6D8-A2A8-50A0-0E0BDFFE92E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1E3AECD-6188-D898-0178-321258E986F4}"/>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Acknowledgements</a:t>
            </a:r>
          </a:p>
        </p:txBody>
      </p:sp>
      <p:sp>
        <p:nvSpPr>
          <p:cNvPr id="6" name="Content Placeholder 2">
            <a:extLst>
              <a:ext uri="{FF2B5EF4-FFF2-40B4-BE49-F238E27FC236}">
                <a16:creationId xmlns:a16="http://schemas.microsoft.com/office/drawing/2014/main" id="{A518B9D9-54FF-B132-72CE-6A4F82CAF948}"/>
              </a:ext>
            </a:extLst>
          </p:cNvPr>
          <p:cNvSpPr>
            <a:spLocks noGrp="1"/>
          </p:cNvSpPr>
          <p:nvPr>
            <p:ph idx="4294967295"/>
          </p:nvPr>
        </p:nvSpPr>
        <p:spPr>
          <a:xfrm>
            <a:off x="177800" y="1604800"/>
            <a:ext cx="6819348" cy="5126200"/>
          </a:xfrm>
          <a:prstGeom prst="rect">
            <a:avLst/>
          </a:prstGeom>
        </p:spPr>
        <p:txBody>
          <a:bodyPr>
            <a:noAutofit/>
          </a:bodyPr>
          <a:lstStyle/>
          <a:p>
            <a:pPr marL="380990" indent="-380990">
              <a:spcAft>
                <a:spcPts val="667"/>
              </a:spcAft>
              <a:buFont typeface="Arial" charset="0"/>
              <a:buChar char="•"/>
            </a:pPr>
            <a:r>
              <a:rPr lang="en-GB" dirty="0"/>
              <a:t>Thanks to Dr Jake Lever for letting me steal abut 50% of today’s slides and also his knowledge of Large Language Models!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Thanks to Dr Craig Alexander, Dr Jenn Gaskell, and Matthew Parker for their help developing the teaching materials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3A8E907B-9F4D-3312-3A8F-78CB0D458978}"/>
              </a:ext>
            </a:extLst>
          </p:cNvPr>
          <p:cNvPicPr>
            <a:picLocks noChangeAspect="1"/>
          </p:cNvPicPr>
          <p:nvPr/>
        </p:nvPicPr>
        <p:blipFill>
          <a:blip r:embed="rId3"/>
          <a:srcRect t="11341" b="17738"/>
          <a:stretch/>
        </p:blipFill>
        <p:spPr>
          <a:xfrm>
            <a:off x="8681571" y="669970"/>
            <a:ext cx="2017642" cy="1869660"/>
          </a:xfrm>
          <a:prstGeom prst="rect">
            <a:avLst/>
          </a:prstGeom>
        </p:spPr>
      </p:pic>
      <p:pic>
        <p:nvPicPr>
          <p:cNvPr id="3" name="Picture 2">
            <a:extLst>
              <a:ext uri="{FF2B5EF4-FFF2-40B4-BE49-F238E27FC236}">
                <a16:creationId xmlns:a16="http://schemas.microsoft.com/office/drawing/2014/main" id="{96568E37-9230-C137-4C90-70E43415E914}"/>
              </a:ext>
            </a:extLst>
          </p:cNvPr>
          <p:cNvPicPr>
            <a:picLocks noChangeAspect="1"/>
          </p:cNvPicPr>
          <p:nvPr/>
        </p:nvPicPr>
        <p:blipFill>
          <a:blip r:embed="rId4"/>
          <a:stretch>
            <a:fillRect/>
          </a:stretch>
        </p:blipFill>
        <p:spPr>
          <a:xfrm>
            <a:off x="8922913" y="2856184"/>
            <a:ext cx="1534959" cy="1440632"/>
          </a:xfrm>
          <a:prstGeom prst="rect">
            <a:avLst/>
          </a:prstGeom>
        </p:spPr>
      </p:pic>
      <p:pic>
        <p:nvPicPr>
          <p:cNvPr id="4" name="Picture 3">
            <a:extLst>
              <a:ext uri="{FF2B5EF4-FFF2-40B4-BE49-F238E27FC236}">
                <a16:creationId xmlns:a16="http://schemas.microsoft.com/office/drawing/2014/main" id="{F3F8F62F-3B3F-D25A-D8DD-BD50BC2BABFC}"/>
              </a:ext>
            </a:extLst>
          </p:cNvPr>
          <p:cNvPicPr>
            <a:picLocks noChangeAspect="1"/>
          </p:cNvPicPr>
          <p:nvPr/>
        </p:nvPicPr>
        <p:blipFill>
          <a:blip r:embed="rId5"/>
          <a:srcRect l="-1" t="14601" r="4468" b="26501"/>
          <a:stretch/>
        </p:blipFill>
        <p:spPr>
          <a:xfrm>
            <a:off x="7249814" y="2856184"/>
            <a:ext cx="1557404" cy="1440632"/>
          </a:xfrm>
          <a:prstGeom prst="rect">
            <a:avLst/>
          </a:prstGeom>
        </p:spPr>
      </p:pic>
      <p:pic>
        <p:nvPicPr>
          <p:cNvPr id="7" name="Picture 2" descr="Matthew Parker - 1st year PhD ...">
            <a:extLst>
              <a:ext uri="{FF2B5EF4-FFF2-40B4-BE49-F238E27FC236}">
                <a16:creationId xmlns:a16="http://schemas.microsoft.com/office/drawing/2014/main" id="{39DBA866-5C73-A4A7-79BC-0B0F9291B7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040" b="27146"/>
          <a:stretch>
            <a:fillRect/>
          </a:stretch>
        </p:blipFill>
        <p:spPr bwMode="auto">
          <a:xfrm>
            <a:off x="10573567" y="2877739"/>
            <a:ext cx="1440633" cy="141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8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A955F-F432-F639-871E-D8C1C5BFFC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8F45C02-F1C8-2B02-C750-0BB5F90F43BE}"/>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Acknowledgements</a:t>
            </a:r>
          </a:p>
        </p:txBody>
      </p:sp>
      <p:sp>
        <p:nvSpPr>
          <p:cNvPr id="6" name="Content Placeholder 2">
            <a:extLst>
              <a:ext uri="{FF2B5EF4-FFF2-40B4-BE49-F238E27FC236}">
                <a16:creationId xmlns:a16="http://schemas.microsoft.com/office/drawing/2014/main" id="{02799E7E-05FD-C721-D88F-E314E88F3A0C}"/>
              </a:ext>
            </a:extLst>
          </p:cNvPr>
          <p:cNvSpPr>
            <a:spLocks noGrp="1"/>
          </p:cNvSpPr>
          <p:nvPr>
            <p:ph idx="4294967295"/>
          </p:nvPr>
        </p:nvSpPr>
        <p:spPr>
          <a:xfrm>
            <a:off x="177800" y="1604800"/>
            <a:ext cx="6819348" cy="5126200"/>
          </a:xfrm>
          <a:prstGeom prst="rect">
            <a:avLst/>
          </a:prstGeom>
        </p:spPr>
        <p:txBody>
          <a:bodyPr>
            <a:noAutofit/>
          </a:bodyPr>
          <a:lstStyle/>
          <a:p>
            <a:pPr marL="380990" indent="-380990">
              <a:spcAft>
                <a:spcPts val="667"/>
              </a:spcAft>
              <a:buFont typeface="Arial" charset="0"/>
              <a:buChar char="•"/>
            </a:pPr>
            <a:r>
              <a:rPr lang="en-GB" dirty="0"/>
              <a:t>Thanks to Dr Jake Lever for letting me steal abut 50% of today’s slides and also his knowledge of Large Language Models!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Thanks to Dr Craig Alexander, Dr Jenn Gaskell, and Matthew Parker for their help developing the teaching materials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And I guess to ChatGPT for its general help across a lot of things…</a:t>
            </a:r>
          </a:p>
        </p:txBody>
      </p:sp>
      <p:pic>
        <p:nvPicPr>
          <p:cNvPr id="2" name="Picture 1">
            <a:extLst>
              <a:ext uri="{FF2B5EF4-FFF2-40B4-BE49-F238E27FC236}">
                <a16:creationId xmlns:a16="http://schemas.microsoft.com/office/drawing/2014/main" id="{1B9BD7B0-DEB7-D00F-62E3-2E60FFC918A3}"/>
              </a:ext>
            </a:extLst>
          </p:cNvPr>
          <p:cNvPicPr>
            <a:picLocks noChangeAspect="1"/>
          </p:cNvPicPr>
          <p:nvPr/>
        </p:nvPicPr>
        <p:blipFill>
          <a:blip r:embed="rId3"/>
          <a:srcRect t="11341" b="17738"/>
          <a:stretch/>
        </p:blipFill>
        <p:spPr>
          <a:xfrm>
            <a:off x="8681571" y="669970"/>
            <a:ext cx="2017642" cy="1869660"/>
          </a:xfrm>
          <a:prstGeom prst="rect">
            <a:avLst/>
          </a:prstGeom>
        </p:spPr>
      </p:pic>
      <p:pic>
        <p:nvPicPr>
          <p:cNvPr id="2050" name="Picture 2" descr="Matthew Parker - 1st year PhD ...">
            <a:extLst>
              <a:ext uri="{FF2B5EF4-FFF2-40B4-BE49-F238E27FC236}">
                <a16:creationId xmlns:a16="http://schemas.microsoft.com/office/drawing/2014/main" id="{4A9C700E-DE86-4D59-5184-0F4A4E6323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040" b="27146"/>
          <a:stretch>
            <a:fillRect/>
          </a:stretch>
        </p:blipFill>
        <p:spPr bwMode="auto">
          <a:xfrm>
            <a:off x="10573567" y="2877739"/>
            <a:ext cx="1440633" cy="1419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B2F8FED-ACE2-2D49-83ED-B540D4484F7F}"/>
              </a:ext>
            </a:extLst>
          </p:cNvPr>
          <p:cNvPicPr>
            <a:picLocks noChangeAspect="1"/>
          </p:cNvPicPr>
          <p:nvPr/>
        </p:nvPicPr>
        <p:blipFill>
          <a:blip r:embed="rId5"/>
          <a:stretch>
            <a:fillRect/>
          </a:stretch>
        </p:blipFill>
        <p:spPr>
          <a:xfrm>
            <a:off x="8922913" y="2856184"/>
            <a:ext cx="1534959" cy="1440632"/>
          </a:xfrm>
          <a:prstGeom prst="rect">
            <a:avLst/>
          </a:prstGeom>
        </p:spPr>
      </p:pic>
      <p:pic>
        <p:nvPicPr>
          <p:cNvPr id="4" name="Picture 3">
            <a:extLst>
              <a:ext uri="{FF2B5EF4-FFF2-40B4-BE49-F238E27FC236}">
                <a16:creationId xmlns:a16="http://schemas.microsoft.com/office/drawing/2014/main" id="{491AB805-20F3-6881-5270-9DB318BD958A}"/>
              </a:ext>
            </a:extLst>
          </p:cNvPr>
          <p:cNvPicPr>
            <a:picLocks noChangeAspect="1"/>
          </p:cNvPicPr>
          <p:nvPr/>
        </p:nvPicPr>
        <p:blipFill>
          <a:blip r:embed="rId6"/>
          <a:srcRect l="-1" t="14601" r="4468" b="26501"/>
          <a:stretch/>
        </p:blipFill>
        <p:spPr>
          <a:xfrm>
            <a:off x="7249814" y="2856184"/>
            <a:ext cx="1557404" cy="1440632"/>
          </a:xfrm>
          <a:prstGeom prst="rect">
            <a:avLst/>
          </a:prstGeom>
        </p:spPr>
      </p:pic>
      <p:pic>
        <p:nvPicPr>
          <p:cNvPr id="2052" name="Picture 4" descr="I for one welcome our new AI overlord - Imgflip">
            <a:extLst>
              <a:ext uri="{FF2B5EF4-FFF2-40B4-BE49-F238E27FC236}">
                <a16:creationId xmlns:a16="http://schemas.microsoft.com/office/drawing/2014/main" id="{72567FEE-7F62-A30E-F346-C376B99E98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8136" y="4664630"/>
            <a:ext cx="2753570" cy="2066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3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81ED0-5773-584C-31BA-355D2AE02AED}"/>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D8AB6D95-1D3C-9838-07F5-C52EE31021E5}"/>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1B4D35D-D217-D730-DB8E-78735143E9B5}"/>
              </a:ext>
              <a:ext uri="{C183D7F6-B498-43B3-948B-1728B52AA6E4}">
                <adec:decorative xmlns:adec="http://schemas.microsoft.com/office/drawing/2017/decorative" val="1"/>
              </a:ext>
            </a:extLst>
          </p:cNvPr>
          <p:cNvSpPr/>
          <p:nvPr/>
        </p:nvSpPr>
        <p:spPr bwMode="auto">
          <a:xfrm>
            <a:off x="761443" y="1604801"/>
            <a:ext cx="6686985" cy="4338800"/>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6CBCE781-4506-AC15-2AD0-4A04D26AC1F7}"/>
              </a:ext>
            </a:extLst>
          </p:cNvPr>
          <p:cNvSpPr>
            <a:spLocks noGrp="1"/>
          </p:cNvSpPr>
          <p:nvPr>
            <p:ph type="title" idx="4294967295"/>
          </p:nvPr>
        </p:nvSpPr>
        <p:spPr>
          <a:xfrm>
            <a:off x="753165" y="1604800"/>
            <a:ext cx="6653222" cy="672073"/>
          </a:xfrm>
          <a:prstGeom prst="rect">
            <a:avLst/>
          </a:prstGeom>
        </p:spPr>
        <p:txBody>
          <a:bodyPr/>
          <a:lstStyle/>
          <a:p>
            <a:pPr algn="l"/>
            <a:r>
              <a:rPr lang="en-US" dirty="0">
                <a:solidFill>
                  <a:schemeClr val="tx1"/>
                </a:solidFill>
              </a:rPr>
              <a:t>Introduction to Generative AI</a:t>
            </a:r>
          </a:p>
        </p:txBody>
      </p:sp>
      <p:sp>
        <p:nvSpPr>
          <p:cNvPr id="6" name="Content Placeholder 2">
            <a:extLst>
              <a:ext uri="{FF2B5EF4-FFF2-40B4-BE49-F238E27FC236}">
                <a16:creationId xmlns:a16="http://schemas.microsoft.com/office/drawing/2014/main" id="{60B4DABF-E4CD-F7BF-6B45-BCA5592EE45E}"/>
              </a:ext>
            </a:extLst>
          </p:cNvPr>
          <p:cNvSpPr>
            <a:spLocks noGrp="1"/>
          </p:cNvSpPr>
          <p:nvPr>
            <p:ph idx="4294967295"/>
          </p:nvPr>
        </p:nvSpPr>
        <p:spPr>
          <a:xfrm>
            <a:off x="761443" y="2180864"/>
            <a:ext cx="6536420" cy="2145247"/>
          </a:xfrm>
          <a:prstGeom prst="rect">
            <a:avLst/>
          </a:prstGeom>
        </p:spPr>
        <p:txBody>
          <a:bodyPr>
            <a:noAutofit/>
          </a:bodyPr>
          <a:lstStyle/>
          <a:p>
            <a:pPr marL="380990" indent="-380990"/>
            <a:r>
              <a:rPr lang="en-US" kern="0" dirty="0">
                <a:solidFill>
                  <a:schemeClr val="tx1"/>
                </a:solidFill>
                <a:latin typeface="Arial" charset="0"/>
                <a:ea typeface="Arial" charset="0"/>
                <a:cs typeface="Arial" charset="0"/>
              </a:rPr>
              <a:t>Let's start with a basic introduction to Generative AI</a:t>
            </a:r>
          </a:p>
          <a:p>
            <a:pPr marL="380990"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This is fully conceptual rather than theoretical!</a:t>
            </a:r>
          </a:p>
          <a:p>
            <a:pPr marL="380990"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Hopefully this will be a useful motivation for my talk and what we are trying to do at University of Glasgow</a:t>
            </a:r>
          </a:p>
          <a:p>
            <a:pPr marL="380990" indent="-380990"/>
            <a:endParaRPr lang="en-US" kern="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32174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AFA16AF5-BA7A-9D08-58B6-4760ECADFD7E}"/>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C7A75295-C74F-F91D-BB6A-A74ECCF59FF4}"/>
              </a:ext>
            </a:extLst>
          </p:cNvPr>
          <p:cNvSpPr txBox="1">
            <a:spLocks noGrp="1"/>
          </p:cNvSpPr>
          <p:nvPr>
            <p:ph type="body" idx="1"/>
          </p:nvPr>
        </p:nvSpPr>
        <p:spPr>
          <a:xfrm>
            <a:off x="415600" y="1633625"/>
            <a:ext cx="6123900" cy="44721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sz="2800" dirty="0"/>
              <a:t>ChatGPT launched in Nov 2022</a:t>
            </a:r>
            <a:endParaRPr sz="2800" dirty="0"/>
          </a:p>
          <a:p>
            <a:pPr marL="457200" lvl="0" indent="-406400" algn="l" rtl="0">
              <a:spcBef>
                <a:spcPts val="0"/>
              </a:spcBef>
              <a:spcAft>
                <a:spcPts val="0"/>
              </a:spcAft>
              <a:buSzPts val="2800"/>
              <a:buChar char="•"/>
            </a:pPr>
            <a:endParaRPr lang="en-US" sz="2800" dirty="0"/>
          </a:p>
          <a:p>
            <a:pPr marL="457200" lvl="0" indent="-406400" algn="l" rtl="0">
              <a:spcBef>
                <a:spcPts val="0"/>
              </a:spcBef>
              <a:spcAft>
                <a:spcPts val="0"/>
              </a:spcAft>
              <a:buSzPts val="2800"/>
              <a:buChar char="•"/>
            </a:pPr>
            <a:r>
              <a:rPr lang="en-US" sz="2800" dirty="0"/>
              <a:t>Changed how users can interact with computers</a:t>
            </a:r>
          </a:p>
          <a:p>
            <a:pPr marL="457200" lvl="0" indent="-406400" algn="l" rtl="0">
              <a:spcBef>
                <a:spcPts val="0"/>
              </a:spcBef>
              <a:spcAft>
                <a:spcPts val="0"/>
              </a:spcAft>
              <a:buSzPts val="2800"/>
              <a:buChar char="•"/>
            </a:pPr>
            <a:endParaRPr lang="en-US" sz="2800" dirty="0"/>
          </a:p>
          <a:p>
            <a:pPr marL="457200" lvl="0" indent="-406400" algn="l" rtl="0">
              <a:spcBef>
                <a:spcPts val="0"/>
              </a:spcBef>
              <a:spcAft>
                <a:spcPts val="0"/>
              </a:spcAft>
              <a:buSzPts val="2800"/>
              <a:buChar char="•"/>
            </a:pPr>
            <a:r>
              <a:rPr lang="en-US" sz="2800" dirty="0"/>
              <a:t>Completely changed the game in terms of academic assessments</a:t>
            </a:r>
            <a:endParaRPr sz="2800" dirty="0"/>
          </a:p>
        </p:txBody>
      </p:sp>
      <p:sp>
        <p:nvSpPr>
          <p:cNvPr id="87" name="Google Shape;87;p15">
            <a:extLst>
              <a:ext uri="{FF2B5EF4-FFF2-40B4-BE49-F238E27FC236}">
                <a16:creationId xmlns:a16="http://schemas.microsoft.com/office/drawing/2014/main" id="{310E0C27-163E-7933-5097-3981C4F0AFEA}"/>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Large language models have had a big impact!</a:t>
            </a:r>
            <a:endParaRPr/>
          </a:p>
        </p:txBody>
      </p:sp>
      <p:pic>
        <p:nvPicPr>
          <p:cNvPr id="89" name="Google Shape;89;p15" title="wordcloud(2).png">
            <a:extLst>
              <a:ext uri="{FF2B5EF4-FFF2-40B4-BE49-F238E27FC236}">
                <a16:creationId xmlns:a16="http://schemas.microsoft.com/office/drawing/2014/main" id="{2E741793-91DE-E9C2-BE9E-4CFCBE1EA640}"/>
              </a:ext>
            </a:extLst>
          </p:cNvPr>
          <p:cNvPicPr preferRelativeResize="0"/>
          <p:nvPr/>
        </p:nvPicPr>
        <p:blipFill>
          <a:blip r:embed="rId3">
            <a:alphaModFix/>
          </a:blip>
          <a:stretch>
            <a:fillRect/>
          </a:stretch>
        </p:blipFill>
        <p:spPr>
          <a:xfrm>
            <a:off x="6926075" y="1633625"/>
            <a:ext cx="4581524" cy="4581524"/>
          </a:xfrm>
          <a:prstGeom prst="rect">
            <a:avLst/>
          </a:prstGeom>
          <a:noFill/>
          <a:ln>
            <a:noFill/>
          </a:ln>
        </p:spPr>
      </p:pic>
    </p:spTree>
    <p:extLst>
      <p:ext uri="{BB962C8B-B14F-4D97-AF65-F5344CB8AC3E}">
        <p14:creationId xmlns:p14="http://schemas.microsoft.com/office/powerpoint/2010/main" val="80246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35120374-920D-AFB3-E5FE-A37164D37399}"/>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2D03397D-F3BB-B940-5C12-6F1538D04A81}"/>
              </a:ext>
            </a:extLst>
          </p:cNvPr>
          <p:cNvSpPr txBox="1">
            <a:spLocks noGrp="1"/>
          </p:cNvSpPr>
          <p:nvPr>
            <p:ph type="body" idx="1"/>
          </p:nvPr>
        </p:nvSpPr>
        <p:spPr>
          <a:xfrm>
            <a:off x="415600" y="1545772"/>
            <a:ext cx="5963429" cy="519655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GB" sz="2800" dirty="0"/>
              <a:t>Both staff and student quickly learnt they could outsource things to Generative AI</a:t>
            </a:r>
          </a:p>
          <a:p>
            <a:pPr lvl="1" indent="-406400">
              <a:spcBef>
                <a:spcPts val="1000"/>
              </a:spcBef>
              <a:buSzPts val="2800"/>
            </a:pPr>
            <a:r>
              <a:rPr lang="en-GB" sz="2800" dirty="0"/>
              <a:t>With mixed success!</a:t>
            </a:r>
          </a:p>
          <a:p>
            <a:pPr indent="-406400">
              <a:buSzPts val="2800"/>
            </a:pPr>
            <a:endParaRPr lang="en-GB" sz="2800" dirty="0"/>
          </a:p>
          <a:p>
            <a:pPr indent="-406400">
              <a:buSzPts val="2800"/>
            </a:pPr>
            <a:r>
              <a:rPr lang="en-GB" sz="2800" dirty="0"/>
              <a:t>My students suddenly coded with f-strings!</a:t>
            </a:r>
          </a:p>
          <a:p>
            <a:pPr lvl="1" indent="-406400">
              <a:buSzPts val="2800"/>
            </a:pPr>
            <a:r>
              <a:rPr lang="en-GB" sz="2800" dirty="0"/>
              <a:t>I had to learn what an f-string was!</a:t>
            </a:r>
          </a:p>
        </p:txBody>
      </p:sp>
      <p:sp>
        <p:nvSpPr>
          <p:cNvPr id="87" name="Google Shape;87;p15">
            <a:extLst>
              <a:ext uri="{FF2B5EF4-FFF2-40B4-BE49-F238E27FC236}">
                <a16:creationId xmlns:a16="http://schemas.microsoft.com/office/drawing/2014/main" id="{3BBBF81A-01DB-FAB5-38F8-9E6EAFEBF7A6}"/>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Staff and Student Usage</a:t>
            </a:r>
            <a:endParaRPr dirty="0"/>
          </a:p>
        </p:txBody>
      </p:sp>
      <p:pic>
        <p:nvPicPr>
          <p:cNvPr id="2" name="Picture 1">
            <a:extLst>
              <a:ext uri="{FF2B5EF4-FFF2-40B4-BE49-F238E27FC236}">
                <a16:creationId xmlns:a16="http://schemas.microsoft.com/office/drawing/2014/main" id="{A11EBF86-F876-F09B-EB3D-49C5C67185D9}"/>
              </a:ext>
            </a:extLst>
          </p:cNvPr>
          <p:cNvPicPr>
            <a:picLocks noChangeAspect="1"/>
          </p:cNvPicPr>
          <p:nvPr/>
        </p:nvPicPr>
        <p:blipFill>
          <a:blip r:embed="rId3"/>
          <a:stretch>
            <a:fillRect/>
          </a:stretch>
        </p:blipFill>
        <p:spPr>
          <a:xfrm>
            <a:off x="7276117" y="1633625"/>
            <a:ext cx="4020493" cy="4020493"/>
          </a:xfrm>
          <a:prstGeom prst="rect">
            <a:avLst/>
          </a:prstGeom>
        </p:spPr>
      </p:pic>
    </p:spTree>
    <p:extLst>
      <p:ext uri="{BB962C8B-B14F-4D97-AF65-F5344CB8AC3E}">
        <p14:creationId xmlns:p14="http://schemas.microsoft.com/office/powerpoint/2010/main" val="108842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 can get an LLM to do your data analysis for you!</a:t>
            </a:r>
            <a:endParaRPr/>
          </a:p>
        </p:txBody>
      </p:sp>
      <p:sp>
        <p:nvSpPr>
          <p:cNvPr id="107" name="Google Shape;107;p17"/>
          <p:cNvSpPr txBox="1"/>
          <p:nvPr/>
        </p:nvSpPr>
        <p:spPr>
          <a:xfrm>
            <a:off x="6852525" y="1991825"/>
            <a:ext cx="4372800" cy="3879000"/>
          </a:xfrm>
          <a:prstGeom prst="rect">
            <a:avLst/>
          </a:prstGeom>
          <a:solidFill>
            <a:srgbClr val="FFF2CC">
              <a:alpha val="4773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a:solidFill>
                  <a:srgbClr val="6A737D"/>
                </a:solidFill>
                <a:latin typeface="Consolas"/>
                <a:ea typeface="Consolas"/>
                <a:cs typeface="Consolas"/>
                <a:sym typeface="Consolas"/>
              </a:rPr>
              <a:t># Load necessary libraries</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library</a:t>
            </a:r>
            <a:r>
              <a:rPr lang="en-US" sz="800" dirty="0">
                <a:solidFill>
                  <a:srgbClr val="24292E"/>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tidyverse</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library</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broom</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6A737D"/>
                </a:solidFill>
                <a:latin typeface="Consolas"/>
                <a:ea typeface="Consolas"/>
                <a:cs typeface="Consolas"/>
                <a:sym typeface="Consolas"/>
              </a:rPr>
              <a:t># Read your dataset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data </a:t>
            </a:r>
            <a:r>
              <a:rPr lang="en-US" sz="800" dirty="0">
                <a:solidFill>
                  <a:srgbClr val="005CC5"/>
                </a:solidFill>
                <a:latin typeface="Consolas"/>
                <a:ea typeface="Consolas"/>
                <a:cs typeface="Consolas"/>
                <a:sym typeface="Consolas"/>
              </a:rPr>
              <a:t>&lt;-</a:t>
            </a:r>
            <a:r>
              <a:rPr lang="en-US" sz="800" dirty="0">
                <a:solidFill>
                  <a:schemeClr val="dk2"/>
                </a:solidFill>
                <a:latin typeface="Consolas"/>
                <a:ea typeface="Consolas"/>
                <a:cs typeface="Consolas"/>
                <a:sym typeface="Consolas"/>
              </a:rPr>
              <a:t> read.csv</a:t>
            </a:r>
            <a:r>
              <a:rPr lang="en-US" sz="800" dirty="0">
                <a:solidFill>
                  <a:srgbClr val="24292E"/>
                </a:solidFill>
                <a:latin typeface="Consolas"/>
                <a:ea typeface="Consolas"/>
                <a:cs typeface="Consolas"/>
                <a:sym typeface="Consolas"/>
              </a:rPr>
              <a:t>(</a:t>
            </a:r>
            <a:r>
              <a:rPr lang="en-US" sz="800" dirty="0">
                <a:solidFill>
                  <a:srgbClr val="032F62"/>
                </a:solidFill>
                <a:latin typeface="Consolas"/>
                <a:ea typeface="Consolas"/>
                <a:cs typeface="Consolas"/>
                <a:sym typeface="Consolas"/>
              </a:rPr>
              <a:t>"your_data.csv"</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6A737D"/>
                </a:solidFill>
                <a:latin typeface="Consolas"/>
                <a:ea typeface="Consolas"/>
                <a:cs typeface="Consolas"/>
                <a:sym typeface="Consolas"/>
              </a:rPr>
              <a:t># Summary statistics</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err="1">
                <a:solidFill>
                  <a:schemeClr val="dk2"/>
                </a:solidFill>
                <a:latin typeface="Consolas"/>
                <a:ea typeface="Consolas"/>
                <a:cs typeface="Consolas"/>
                <a:sym typeface="Consolas"/>
              </a:rPr>
              <a:t>summary_stats</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&lt;-</a:t>
            </a:r>
            <a:r>
              <a:rPr lang="en-US" sz="800" dirty="0">
                <a:solidFill>
                  <a:schemeClr val="dk2"/>
                </a:solidFill>
                <a:latin typeface="Consolas"/>
                <a:ea typeface="Consolas"/>
                <a:cs typeface="Consolas"/>
                <a:sym typeface="Consolas"/>
              </a:rPr>
              <a:t> data </a:t>
            </a:r>
            <a:r>
              <a:rPr lang="en-US" sz="800" dirty="0">
                <a:solidFill>
                  <a:srgbClr val="005CC5"/>
                </a:solidFill>
                <a:latin typeface="Consolas"/>
                <a:ea typeface="Consolas"/>
                <a:cs typeface="Consolas"/>
                <a:sym typeface="Consolas"/>
              </a:rPr>
              <a:t>%&gt;%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group_by</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Group</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%&gt;%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summarise</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Mean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mean</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Outcome</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na.rm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TRUE</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SD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sd</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Outcome</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na.rm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TRUE</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N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n</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print</a:t>
            </a:r>
            <a:r>
              <a:rPr lang="en-US" sz="800" dirty="0">
                <a:solidFill>
                  <a:srgbClr val="24292E"/>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summary_stats</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6A737D"/>
                </a:solidFill>
                <a:latin typeface="Consolas"/>
                <a:ea typeface="Consolas"/>
                <a:cs typeface="Consolas"/>
                <a:sym typeface="Consolas"/>
              </a:rPr>
              <a:t># T-test comparing treatment vs control</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err="1">
                <a:solidFill>
                  <a:schemeClr val="dk2"/>
                </a:solidFill>
                <a:latin typeface="Consolas"/>
                <a:ea typeface="Consolas"/>
                <a:cs typeface="Consolas"/>
                <a:sym typeface="Consolas"/>
              </a:rPr>
              <a:t>t_test_result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&lt;-</a:t>
            </a: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t.test</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Outcome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Group</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data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data</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print</a:t>
            </a:r>
            <a:r>
              <a:rPr lang="en-US" sz="800" dirty="0">
                <a:solidFill>
                  <a:srgbClr val="24292E"/>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t_test_result</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6A737D"/>
                </a:solidFill>
                <a:latin typeface="Consolas"/>
                <a:ea typeface="Consolas"/>
                <a:cs typeface="Consolas"/>
                <a:sym typeface="Consolas"/>
              </a:rPr>
              <a:t># Check if drug is successful (p &lt; 0.05 and effect in right direction)</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D73A49"/>
                </a:solidFill>
                <a:latin typeface="Consolas"/>
                <a:ea typeface="Consolas"/>
                <a:cs typeface="Consolas"/>
                <a:sym typeface="Consolas"/>
              </a:rPr>
              <a:t>if</a:t>
            </a:r>
            <a:r>
              <a:rPr lang="en-US" sz="800" dirty="0">
                <a:solidFill>
                  <a:schemeClr val="dk2"/>
                </a:solidFill>
                <a:latin typeface="Consolas"/>
                <a:ea typeface="Consolas"/>
                <a:cs typeface="Consolas"/>
                <a:sym typeface="Consolas"/>
              </a:rPr>
              <a:t> </a:t>
            </a:r>
            <a:r>
              <a:rPr lang="en-US" sz="800" dirty="0">
                <a:solidFill>
                  <a:srgbClr val="24292E"/>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t_test_result</a:t>
            </a:r>
            <a:r>
              <a:rPr lang="en-US" sz="800" dirty="0" err="1">
                <a:solidFill>
                  <a:srgbClr val="005CC5"/>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p.value</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&lt;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0.05</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&amp;&amp;</a:t>
            </a: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t_test_result</a:t>
            </a:r>
            <a:r>
              <a:rPr lang="en-US" sz="800" dirty="0" err="1">
                <a:solidFill>
                  <a:srgbClr val="005CC5"/>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estimate</a:t>
            </a:r>
            <a:r>
              <a:rPr lang="en-US" sz="800" dirty="0">
                <a:solidFill>
                  <a:srgbClr val="24292E"/>
                </a:solidFill>
                <a:latin typeface="Consolas"/>
                <a:ea typeface="Consolas"/>
                <a:cs typeface="Consolas"/>
                <a:sym typeface="Consolas"/>
              </a:rPr>
              <a:t>[</a:t>
            </a:r>
            <a:r>
              <a:rPr lang="en-US" sz="800" dirty="0">
                <a:solidFill>
                  <a:srgbClr val="005CC5"/>
                </a:solidFill>
                <a:latin typeface="Consolas"/>
                <a:ea typeface="Consolas"/>
                <a:cs typeface="Consolas"/>
                <a:sym typeface="Consolas"/>
              </a:rPr>
              <a:t>1</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&gt;</a:t>
            </a: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t_test_result</a:t>
            </a:r>
            <a:r>
              <a:rPr lang="en-US" sz="800" dirty="0" err="1">
                <a:solidFill>
                  <a:srgbClr val="005CC5"/>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estimate</a:t>
            </a:r>
            <a:r>
              <a:rPr lang="en-US" sz="800" dirty="0">
                <a:solidFill>
                  <a:srgbClr val="24292E"/>
                </a:solidFill>
                <a:latin typeface="Consolas"/>
                <a:ea typeface="Consolas"/>
                <a:cs typeface="Consolas"/>
                <a:sym typeface="Consolas"/>
              </a:rPr>
              <a:t>[</a:t>
            </a:r>
            <a:r>
              <a:rPr lang="en-US" sz="800" dirty="0">
                <a:solidFill>
                  <a:srgbClr val="005CC5"/>
                </a:solidFill>
                <a:latin typeface="Consolas"/>
                <a:ea typeface="Consolas"/>
                <a:cs typeface="Consolas"/>
                <a:sym typeface="Consolas"/>
              </a:rPr>
              <a:t>2</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print</a:t>
            </a:r>
            <a:r>
              <a:rPr lang="en-US" sz="800" dirty="0">
                <a:solidFill>
                  <a:srgbClr val="24292E"/>
                </a:solidFill>
                <a:latin typeface="Consolas"/>
                <a:ea typeface="Consolas"/>
                <a:cs typeface="Consolas"/>
                <a:sym typeface="Consolas"/>
              </a:rPr>
              <a:t>(</a:t>
            </a:r>
            <a:r>
              <a:rPr lang="en-US" sz="800" dirty="0">
                <a:solidFill>
                  <a:srgbClr val="032F62"/>
                </a:solidFill>
                <a:latin typeface="Consolas"/>
                <a:ea typeface="Consolas"/>
                <a:cs typeface="Consolas"/>
                <a:sym typeface="Consolas"/>
              </a:rPr>
              <a:t>"The drug is statistically significantly better than the control."</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D73A49"/>
                </a:solidFill>
                <a:latin typeface="Consolas"/>
                <a:ea typeface="Consolas"/>
                <a:cs typeface="Consolas"/>
                <a:sym typeface="Consolas"/>
              </a:rPr>
              <a:t>else</a:t>
            </a:r>
            <a:r>
              <a:rPr lang="en-US" sz="800" dirty="0">
                <a:solidFill>
                  <a:schemeClr val="dk2"/>
                </a:solidFill>
                <a:latin typeface="Consolas"/>
                <a:ea typeface="Consolas"/>
                <a:cs typeface="Consolas"/>
                <a:sym typeface="Consolas"/>
              </a:rPr>
              <a:t> </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print</a:t>
            </a:r>
            <a:r>
              <a:rPr lang="en-US" sz="800" dirty="0">
                <a:solidFill>
                  <a:srgbClr val="24292E"/>
                </a:solidFill>
                <a:latin typeface="Consolas"/>
                <a:ea typeface="Consolas"/>
                <a:cs typeface="Consolas"/>
                <a:sym typeface="Consolas"/>
              </a:rPr>
              <a:t>(</a:t>
            </a:r>
            <a:r>
              <a:rPr lang="en-US" sz="800" dirty="0">
                <a:solidFill>
                  <a:srgbClr val="032F62"/>
                </a:solidFill>
                <a:latin typeface="Consolas"/>
                <a:ea typeface="Consolas"/>
                <a:cs typeface="Consolas"/>
                <a:sym typeface="Consolas"/>
              </a:rPr>
              <a:t>"No statistically significant benefit detected."</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p:txBody>
      </p:sp>
      <p:sp>
        <p:nvSpPr>
          <p:cNvPr id="108" name="Google Shape;108;p17"/>
          <p:cNvSpPr txBox="1"/>
          <p:nvPr/>
        </p:nvSpPr>
        <p:spPr>
          <a:xfrm>
            <a:off x="6852525" y="1475250"/>
            <a:ext cx="4372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rgbClr val="434343"/>
                </a:solidFill>
                <a:latin typeface="Roboto"/>
                <a:ea typeface="Roboto"/>
                <a:cs typeface="Roboto"/>
                <a:sym typeface="Roboto"/>
              </a:rPr>
              <a:t>Sure. Here is some example code:</a:t>
            </a:r>
            <a:endParaRPr sz="1700">
              <a:solidFill>
                <a:srgbClr val="434343"/>
              </a:solidFill>
              <a:latin typeface="Roboto"/>
              <a:ea typeface="Roboto"/>
              <a:cs typeface="Roboto"/>
              <a:sym typeface="Roboto"/>
            </a:endParaRPr>
          </a:p>
        </p:txBody>
      </p:sp>
      <p:sp>
        <p:nvSpPr>
          <p:cNvPr id="109" name="Google Shape;109;p17"/>
          <p:cNvSpPr/>
          <p:nvPr/>
        </p:nvSpPr>
        <p:spPr>
          <a:xfrm>
            <a:off x="966675" y="2417300"/>
            <a:ext cx="3738000" cy="2426400"/>
          </a:xfrm>
          <a:prstGeom prst="wedgeRoundRectCallout">
            <a:avLst>
              <a:gd name="adj1" fmla="val -57076"/>
              <a:gd name="adj2" fmla="val 23248"/>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t>Hey, I've got clinical trial data. Can you give me R code to analyse it and tell me if my drug is successful?</a:t>
            </a:r>
            <a:endParaRPr sz="2500"/>
          </a:p>
        </p:txBody>
      </p:sp>
      <p:sp>
        <p:nvSpPr>
          <p:cNvPr id="110" name="Google Shape;110;p17"/>
          <p:cNvSpPr/>
          <p:nvPr/>
        </p:nvSpPr>
        <p:spPr>
          <a:xfrm>
            <a:off x="5450700" y="3391525"/>
            <a:ext cx="655800" cy="5901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8"/>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 can get an LLM to do your data analysis for you!</a:t>
            </a:r>
            <a:endParaRPr/>
          </a:p>
        </p:txBody>
      </p:sp>
      <p:sp>
        <p:nvSpPr>
          <p:cNvPr id="118" name="Google Shape;118;p18"/>
          <p:cNvSpPr txBox="1"/>
          <p:nvPr/>
        </p:nvSpPr>
        <p:spPr>
          <a:xfrm>
            <a:off x="6852525" y="1991825"/>
            <a:ext cx="4372800" cy="3879000"/>
          </a:xfrm>
          <a:prstGeom prst="rect">
            <a:avLst/>
          </a:prstGeom>
          <a:solidFill>
            <a:srgbClr val="FFF2CC">
              <a:alpha val="4773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6A737D"/>
                </a:solidFill>
                <a:latin typeface="Consolas"/>
                <a:ea typeface="Consolas"/>
                <a:cs typeface="Consolas"/>
                <a:sym typeface="Consolas"/>
              </a:rPr>
              <a:t># Load necessary libraries</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library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tidyverse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library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broom</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Read your dataset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data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read.csv</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"your_data.csv"</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Summary statistics</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summary_stats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data </a:t>
            </a:r>
            <a:r>
              <a:rPr lang="en-US" sz="800">
                <a:solidFill>
                  <a:srgbClr val="005CC5"/>
                </a:solidFill>
                <a:latin typeface="Consolas"/>
                <a:ea typeface="Consolas"/>
                <a:cs typeface="Consolas"/>
                <a:sym typeface="Consolas"/>
              </a:rPr>
              <a:t>%&gt;%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group_by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Group</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%&gt;%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summarise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Mean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mean</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na.rm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TRUE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SD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sd</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na.rm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TRUE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N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n</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print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summary_stats</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T-test comparing treatment vs control</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t_test_result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t.test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Group</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data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data</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print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t_test_result</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Check if drug is successful (p &lt; 0.05 and effect in right direction)</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D73A49"/>
                </a:solidFill>
                <a:latin typeface="Consolas"/>
                <a:ea typeface="Consolas"/>
                <a:cs typeface="Consolas"/>
                <a:sym typeface="Consolas"/>
              </a:rPr>
              <a:t>if</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p.value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0.05</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&amp;&amp;</a:t>
            </a:r>
            <a:r>
              <a:rPr lang="en-US" sz="800">
                <a:solidFill>
                  <a:schemeClr val="dk2"/>
                </a:solidFill>
                <a:latin typeface="Consolas"/>
                <a:ea typeface="Consolas"/>
                <a:cs typeface="Consolas"/>
                <a:sym typeface="Consolas"/>
              </a:rPr>
              <a:t> 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estimate</a:t>
            </a:r>
            <a:r>
              <a:rPr lang="en-US" sz="800">
                <a:solidFill>
                  <a:srgbClr val="24292E"/>
                </a:solidFill>
                <a:latin typeface="Consolas"/>
                <a:ea typeface="Consolas"/>
                <a:cs typeface="Consolas"/>
                <a:sym typeface="Consolas"/>
              </a:rPr>
              <a:t>[</a:t>
            </a:r>
            <a:r>
              <a:rPr lang="en-US" sz="800">
                <a:solidFill>
                  <a:srgbClr val="005CC5"/>
                </a:solidFill>
                <a:latin typeface="Consolas"/>
                <a:ea typeface="Consolas"/>
                <a:cs typeface="Consolas"/>
                <a:sym typeface="Consolas"/>
              </a:rPr>
              <a:t>1</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&gt;</a:t>
            </a:r>
            <a:r>
              <a:rPr lang="en-US" sz="800">
                <a:solidFill>
                  <a:schemeClr val="dk2"/>
                </a:solidFill>
                <a:latin typeface="Consolas"/>
                <a:ea typeface="Consolas"/>
                <a:cs typeface="Consolas"/>
                <a:sym typeface="Consolas"/>
              </a:rPr>
              <a:t> 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estimate</a:t>
            </a:r>
            <a:r>
              <a:rPr lang="en-US" sz="800">
                <a:solidFill>
                  <a:srgbClr val="24292E"/>
                </a:solidFill>
                <a:latin typeface="Consolas"/>
                <a:ea typeface="Consolas"/>
                <a:cs typeface="Consolas"/>
                <a:sym typeface="Consolas"/>
              </a:rPr>
              <a:t>[</a:t>
            </a:r>
            <a:r>
              <a:rPr lang="en-US" sz="800">
                <a:solidFill>
                  <a:srgbClr val="005CC5"/>
                </a:solidFill>
                <a:latin typeface="Consolas"/>
                <a:ea typeface="Consolas"/>
                <a:cs typeface="Consolas"/>
                <a:sym typeface="Consolas"/>
              </a:rPr>
              <a:t>2</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print</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"The drug is statistically significantly better than the control."</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D73A49"/>
                </a:solidFill>
                <a:latin typeface="Consolas"/>
                <a:ea typeface="Consolas"/>
                <a:cs typeface="Consolas"/>
                <a:sym typeface="Consolas"/>
              </a:rPr>
              <a:t>else</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print</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"No statistically significant benefit detected."</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p:txBody>
      </p:sp>
      <p:sp>
        <p:nvSpPr>
          <p:cNvPr id="119" name="Google Shape;119;p18"/>
          <p:cNvSpPr txBox="1"/>
          <p:nvPr/>
        </p:nvSpPr>
        <p:spPr>
          <a:xfrm>
            <a:off x="6852525" y="1475250"/>
            <a:ext cx="4372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rgbClr val="434343"/>
                </a:solidFill>
                <a:latin typeface="Roboto"/>
                <a:ea typeface="Roboto"/>
                <a:cs typeface="Roboto"/>
                <a:sym typeface="Roboto"/>
              </a:rPr>
              <a:t>Sure. Here is some example code:</a:t>
            </a:r>
            <a:endParaRPr sz="1700">
              <a:solidFill>
                <a:srgbClr val="434343"/>
              </a:solidFill>
              <a:latin typeface="Roboto"/>
              <a:ea typeface="Roboto"/>
              <a:cs typeface="Roboto"/>
              <a:sym typeface="Roboto"/>
            </a:endParaRPr>
          </a:p>
        </p:txBody>
      </p:sp>
      <p:sp>
        <p:nvSpPr>
          <p:cNvPr id="120" name="Google Shape;120;p18"/>
          <p:cNvSpPr/>
          <p:nvPr/>
        </p:nvSpPr>
        <p:spPr>
          <a:xfrm>
            <a:off x="966675" y="2417300"/>
            <a:ext cx="3738000" cy="2426400"/>
          </a:xfrm>
          <a:prstGeom prst="wedgeRoundRectCallout">
            <a:avLst>
              <a:gd name="adj1" fmla="val -57076"/>
              <a:gd name="adj2" fmla="val 23248"/>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t>Hey, I've got clinical trial data. Can you give me R code to analyse it and tell me if my drug is successful?</a:t>
            </a:r>
            <a:endParaRPr sz="2500"/>
          </a:p>
        </p:txBody>
      </p:sp>
      <p:sp>
        <p:nvSpPr>
          <p:cNvPr id="121" name="Google Shape;121;p18"/>
          <p:cNvSpPr/>
          <p:nvPr/>
        </p:nvSpPr>
        <p:spPr>
          <a:xfrm>
            <a:off x="5450700" y="3391525"/>
            <a:ext cx="655800" cy="5901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22" name="Google Shape;122;p18"/>
          <p:cNvSpPr/>
          <p:nvPr/>
        </p:nvSpPr>
        <p:spPr>
          <a:xfrm>
            <a:off x="0" y="0"/>
            <a:ext cx="12192000" cy="6858000"/>
          </a:xfrm>
          <a:prstGeom prst="rect">
            <a:avLst/>
          </a:prstGeom>
          <a:solidFill>
            <a:srgbClr val="FFFFFF">
              <a:alpha val="713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23" name="Google Shape;123;p18"/>
          <p:cNvSpPr/>
          <p:nvPr/>
        </p:nvSpPr>
        <p:spPr>
          <a:xfrm>
            <a:off x="3093300" y="3208025"/>
            <a:ext cx="6005400" cy="110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dirty="0">
                <a:solidFill>
                  <a:schemeClr val="lt1"/>
                </a:solidFill>
              </a:rPr>
              <a:t>This seems problematic</a:t>
            </a:r>
            <a:endParaRPr sz="3800" dirty="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9532E910-49A1-2030-682C-3D487B196685}"/>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DC3961A9-96F6-AB0E-549F-3F55F2451BB6}"/>
              </a:ext>
            </a:extLst>
          </p:cNvPr>
          <p:cNvSpPr txBox="1">
            <a:spLocks noGrp="1"/>
          </p:cNvSpPr>
          <p:nvPr>
            <p:ph type="body" idx="1"/>
          </p:nvPr>
        </p:nvSpPr>
        <p:spPr>
          <a:xfrm>
            <a:off x="415600" y="1545772"/>
            <a:ext cx="10959971" cy="519655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GB" sz="2800" dirty="0"/>
              <a:t>Like anyone else who has tried to solve the problem of academia in a ChatGPT world, we learnt quite a bit about LLMs!</a:t>
            </a:r>
          </a:p>
        </p:txBody>
      </p:sp>
      <p:sp>
        <p:nvSpPr>
          <p:cNvPr id="87" name="Google Shape;87;p15">
            <a:extLst>
              <a:ext uri="{FF2B5EF4-FFF2-40B4-BE49-F238E27FC236}">
                <a16:creationId xmlns:a16="http://schemas.microsoft.com/office/drawing/2014/main" id="{049954B5-9B78-6D95-2F53-B80DE8D56675}"/>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We need to understand how LLMs work</a:t>
            </a:r>
            <a:endParaRPr dirty="0"/>
          </a:p>
        </p:txBody>
      </p:sp>
      <p:pic>
        <p:nvPicPr>
          <p:cNvPr id="3" name="Picture 2">
            <a:extLst>
              <a:ext uri="{FF2B5EF4-FFF2-40B4-BE49-F238E27FC236}">
                <a16:creationId xmlns:a16="http://schemas.microsoft.com/office/drawing/2014/main" id="{B8B3FB10-A408-1578-8120-75B48A07F407}"/>
              </a:ext>
            </a:extLst>
          </p:cNvPr>
          <p:cNvPicPr>
            <a:picLocks noChangeAspect="1"/>
          </p:cNvPicPr>
          <p:nvPr/>
        </p:nvPicPr>
        <p:blipFill>
          <a:blip r:embed="rId3"/>
          <a:stretch>
            <a:fillRect/>
          </a:stretch>
        </p:blipFill>
        <p:spPr>
          <a:xfrm>
            <a:off x="3396169" y="2852056"/>
            <a:ext cx="5399662" cy="3599775"/>
          </a:xfrm>
          <a:prstGeom prst="rect">
            <a:avLst/>
          </a:prstGeom>
        </p:spPr>
      </p:pic>
    </p:spTree>
    <p:extLst>
      <p:ext uri="{BB962C8B-B14F-4D97-AF65-F5344CB8AC3E}">
        <p14:creationId xmlns:p14="http://schemas.microsoft.com/office/powerpoint/2010/main" val="182776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Large language models are trained to predict the next word</a:t>
            </a:r>
            <a:endParaRPr dirty="0"/>
          </a:p>
        </p:txBody>
      </p:sp>
      <p:sp>
        <p:nvSpPr>
          <p:cNvPr id="152" name="Google Shape;152;p21"/>
          <p:cNvSpPr txBox="1"/>
          <p:nvPr/>
        </p:nvSpPr>
        <p:spPr>
          <a:xfrm>
            <a:off x="2071875" y="3078300"/>
            <a:ext cx="8048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100" dirty="0">
                <a:solidFill>
                  <a:srgbClr val="003A58"/>
                </a:solidFill>
              </a:rPr>
              <a:t>The best things in life are _____</a:t>
            </a:r>
            <a:endParaRPr sz="4100" dirty="0">
              <a:solidFill>
                <a:srgbClr val="003A5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57D61B00-51D1-80C2-F943-9DD18B9D85CB}"/>
            </a:ext>
          </a:extLst>
        </p:cNvPr>
        <p:cNvGrpSpPr/>
        <p:nvPr/>
      </p:nvGrpSpPr>
      <p:grpSpPr>
        <a:xfrm>
          <a:off x="0" y="0"/>
          <a:ext cx="0" cy="0"/>
          <a:chOff x="0" y="0"/>
          <a:chExt cx="0" cy="0"/>
        </a:xfrm>
      </p:grpSpPr>
      <p:sp>
        <p:nvSpPr>
          <p:cNvPr id="151" name="Google Shape;151;p21">
            <a:extLst>
              <a:ext uri="{FF2B5EF4-FFF2-40B4-BE49-F238E27FC236}">
                <a16:creationId xmlns:a16="http://schemas.microsoft.com/office/drawing/2014/main" id="{3A98D936-A67B-F4A3-AC90-0E6340C498E4}"/>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Large language models are trained to predict the next word</a:t>
            </a:r>
            <a:endParaRPr/>
          </a:p>
        </p:txBody>
      </p:sp>
      <p:sp>
        <p:nvSpPr>
          <p:cNvPr id="152" name="Google Shape;152;p21">
            <a:extLst>
              <a:ext uri="{FF2B5EF4-FFF2-40B4-BE49-F238E27FC236}">
                <a16:creationId xmlns:a16="http://schemas.microsoft.com/office/drawing/2014/main" id="{96BAE752-3712-B0D0-98DD-EABE5E740707}"/>
              </a:ext>
            </a:extLst>
          </p:cNvPr>
          <p:cNvSpPr txBox="1"/>
          <p:nvPr/>
        </p:nvSpPr>
        <p:spPr>
          <a:xfrm>
            <a:off x="2071875" y="3078300"/>
            <a:ext cx="8048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100">
                <a:solidFill>
                  <a:srgbClr val="003A58"/>
                </a:solidFill>
              </a:rPr>
              <a:t>The best things in life are _____</a:t>
            </a:r>
            <a:endParaRPr sz="4100">
              <a:solidFill>
                <a:srgbClr val="003A58"/>
              </a:solidFill>
            </a:endParaRPr>
          </a:p>
        </p:txBody>
      </p:sp>
      <p:sp>
        <p:nvSpPr>
          <p:cNvPr id="2" name="Google Shape;122;p18">
            <a:extLst>
              <a:ext uri="{FF2B5EF4-FFF2-40B4-BE49-F238E27FC236}">
                <a16:creationId xmlns:a16="http://schemas.microsoft.com/office/drawing/2014/main" id="{96D45AA5-7461-05B6-51F3-38B1BDF37AD7}"/>
              </a:ext>
            </a:extLst>
          </p:cNvPr>
          <p:cNvSpPr/>
          <p:nvPr/>
        </p:nvSpPr>
        <p:spPr>
          <a:xfrm>
            <a:off x="0" y="0"/>
            <a:ext cx="12192000" cy="6858000"/>
          </a:xfrm>
          <a:prstGeom prst="rect">
            <a:avLst/>
          </a:prstGeom>
          <a:solidFill>
            <a:srgbClr val="FFFFFF">
              <a:alpha val="713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 name="Google Shape;123;p18">
            <a:extLst>
              <a:ext uri="{FF2B5EF4-FFF2-40B4-BE49-F238E27FC236}">
                <a16:creationId xmlns:a16="http://schemas.microsoft.com/office/drawing/2014/main" id="{6C97D0A5-B33F-EC2E-84F7-BA5D032899F8}"/>
              </a:ext>
            </a:extLst>
          </p:cNvPr>
          <p:cNvSpPr/>
          <p:nvPr/>
        </p:nvSpPr>
        <p:spPr>
          <a:xfrm>
            <a:off x="2454728" y="4644940"/>
            <a:ext cx="7282543" cy="110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dirty="0">
                <a:solidFill>
                  <a:schemeClr val="lt1"/>
                </a:solidFill>
              </a:rPr>
              <a:t>How they do it is less clear</a:t>
            </a:r>
            <a:endParaRPr sz="3800" dirty="0">
              <a:solidFill>
                <a:schemeClr val="lt1"/>
              </a:solidFill>
            </a:endParaRPr>
          </a:p>
        </p:txBody>
      </p:sp>
    </p:spTree>
    <p:extLst>
      <p:ext uri="{BB962C8B-B14F-4D97-AF65-F5344CB8AC3E}">
        <p14:creationId xmlns:p14="http://schemas.microsoft.com/office/powerpoint/2010/main" val="1936765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752437" y="706583"/>
            <a:ext cx="9210963" cy="888786"/>
          </a:xfrm>
          <a:prstGeom prst="rect">
            <a:avLst/>
          </a:prstGeom>
        </p:spPr>
        <p:txBody>
          <a:bodyPr>
            <a:normAutofit/>
          </a:bodyPr>
          <a:lstStyle/>
          <a:p>
            <a:pPr algn="l"/>
            <a:r>
              <a:rPr lang="en-US" dirty="0"/>
              <a:t>Why am I interested in Generative AI?</a:t>
            </a:r>
          </a:p>
        </p:txBody>
      </p:sp>
      <p:sp>
        <p:nvSpPr>
          <p:cNvPr id="6" name="Content Placeholder 2"/>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I was teaching a Python course when ChatGPT first became popular</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had exams in computer labs with no web restrictions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It did not go well…</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774272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p:nvPr/>
        </p:nvSpPr>
        <p:spPr>
          <a:xfrm>
            <a:off x="1769775" y="196650"/>
            <a:ext cx="5500200" cy="646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p:txBody>
      </p:sp>
      <p:sp>
        <p:nvSpPr>
          <p:cNvPr id="159" name="Google Shape;159;p22"/>
          <p:cNvSpPr txBox="1"/>
          <p:nvPr/>
        </p:nvSpPr>
        <p:spPr>
          <a:xfrm>
            <a:off x="78900" y="3187400"/>
            <a:ext cx="1690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3A58"/>
                </a:solidFill>
              </a:rPr>
              <a:t>Examples of an alien language:</a:t>
            </a:r>
            <a:endParaRPr sz="2400">
              <a:solidFill>
                <a:srgbClr val="003A58"/>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p:nvPr/>
        </p:nvSpPr>
        <p:spPr>
          <a:xfrm>
            <a:off x="7452125" y="956850"/>
            <a:ext cx="4379400" cy="2745300"/>
          </a:xfrm>
          <a:prstGeom prst="roundRect">
            <a:avLst>
              <a:gd name="adj" fmla="val 16667"/>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23"/>
          <p:cNvSpPr txBox="1"/>
          <p:nvPr/>
        </p:nvSpPr>
        <p:spPr>
          <a:xfrm>
            <a:off x="7452125" y="2482300"/>
            <a:ext cx="43794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chemeClr val="dk2"/>
                </a:solidFill>
              </a:rPr>
              <a:t>✈🎁😃🌈✈…</a:t>
            </a:r>
            <a:endParaRPr sz="3700">
              <a:solidFill>
                <a:schemeClr val="dk2"/>
              </a:solidFill>
            </a:endParaRPr>
          </a:p>
        </p:txBody>
      </p:sp>
      <p:sp>
        <p:nvSpPr>
          <p:cNvPr id="167" name="Google Shape;167;p23"/>
          <p:cNvSpPr txBox="1"/>
          <p:nvPr/>
        </p:nvSpPr>
        <p:spPr>
          <a:xfrm>
            <a:off x="1769775" y="196650"/>
            <a:ext cx="5500200" cy="646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p:txBody>
      </p:sp>
      <p:sp>
        <p:nvSpPr>
          <p:cNvPr id="168" name="Google Shape;168;p23"/>
          <p:cNvSpPr txBox="1"/>
          <p:nvPr/>
        </p:nvSpPr>
        <p:spPr>
          <a:xfrm>
            <a:off x="78900" y="3187400"/>
            <a:ext cx="1690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3A58"/>
                </a:solidFill>
              </a:rPr>
              <a:t>Examples of an alien language:</a:t>
            </a:r>
            <a:endParaRPr sz="2400">
              <a:solidFill>
                <a:srgbClr val="003A58"/>
              </a:solidFill>
            </a:endParaRPr>
          </a:p>
        </p:txBody>
      </p:sp>
      <p:sp>
        <p:nvSpPr>
          <p:cNvPr id="169" name="Google Shape;169;p23"/>
          <p:cNvSpPr txBox="1"/>
          <p:nvPr/>
        </p:nvSpPr>
        <p:spPr>
          <a:xfrm>
            <a:off x="8613575" y="1217800"/>
            <a:ext cx="2056500" cy="97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700">
                <a:solidFill>
                  <a:srgbClr val="003A58"/>
                </a:solidFill>
              </a:rPr>
              <a:t>What is the next emoji?</a:t>
            </a:r>
            <a:endParaRPr sz="2700">
              <a:solidFill>
                <a:srgbClr val="003A5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p:nvPr/>
        </p:nvSpPr>
        <p:spPr>
          <a:xfrm>
            <a:off x="7452125" y="956850"/>
            <a:ext cx="4379400" cy="2745300"/>
          </a:xfrm>
          <a:prstGeom prst="roundRect">
            <a:avLst>
              <a:gd name="adj" fmla="val 16667"/>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6" name="Google Shape;176;p24"/>
          <p:cNvSpPr txBox="1"/>
          <p:nvPr/>
        </p:nvSpPr>
        <p:spPr>
          <a:xfrm>
            <a:off x="7452125" y="2482300"/>
            <a:ext cx="43794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chemeClr val="dk2"/>
                </a:solidFill>
              </a:rPr>
              <a:t>✈🎁😃🌈✈…</a:t>
            </a:r>
            <a:endParaRPr sz="3700">
              <a:solidFill>
                <a:schemeClr val="dk2"/>
              </a:solidFill>
            </a:endParaRPr>
          </a:p>
        </p:txBody>
      </p:sp>
      <p:sp>
        <p:nvSpPr>
          <p:cNvPr id="177" name="Google Shape;177;p24"/>
          <p:cNvSpPr txBox="1"/>
          <p:nvPr/>
        </p:nvSpPr>
        <p:spPr>
          <a:xfrm>
            <a:off x="1769775" y="196650"/>
            <a:ext cx="5500200" cy="646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p:txBody>
      </p:sp>
      <p:sp>
        <p:nvSpPr>
          <p:cNvPr id="178" name="Google Shape;178;p24"/>
          <p:cNvSpPr txBox="1"/>
          <p:nvPr/>
        </p:nvSpPr>
        <p:spPr>
          <a:xfrm>
            <a:off x="78900" y="3187400"/>
            <a:ext cx="1690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3A58"/>
                </a:solidFill>
              </a:rPr>
              <a:t>Examples of an alien language:</a:t>
            </a:r>
            <a:endParaRPr sz="2400">
              <a:solidFill>
                <a:srgbClr val="003A58"/>
              </a:solidFill>
            </a:endParaRPr>
          </a:p>
        </p:txBody>
      </p:sp>
      <p:sp>
        <p:nvSpPr>
          <p:cNvPr id="179" name="Google Shape;179;p24"/>
          <p:cNvSpPr txBox="1"/>
          <p:nvPr/>
        </p:nvSpPr>
        <p:spPr>
          <a:xfrm>
            <a:off x="8613575" y="1217800"/>
            <a:ext cx="2056500" cy="97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700">
                <a:solidFill>
                  <a:srgbClr val="003A58"/>
                </a:solidFill>
              </a:rPr>
              <a:t>What is the next emoji?</a:t>
            </a:r>
            <a:endParaRPr sz="2700">
              <a:solidFill>
                <a:srgbClr val="003A58"/>
              </a:solidFill>
            </a:endParaRPr>
          </a:p>
        </p:txBody>
      </p:sp>
      <p:sp>
        <p:nvSpPr>
          <p:cNvPr id="180" name="Google Shape;180;p24"/>
          <p:cNvSpPr txBox="1"/>
          <p:nvPr/>
        </p:nvSpPr>
        <p:spPr>
          <a:xfrm>
            <a:off x="7269975" y="4687525"/>
            <a:ext cx="1690800" cy="1388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A58"/>
                </a:solidFill>
              </a:rPr>
              <a:t>menti.com</a:t>
            </a:r>
            <a:endParaRPr sz="2400" dirty="0">
              <a:solidFill>
                <a:srgbClr val="003A58"/>
              </a:solidFill>
            </a:endParaRPr>
          </a:p>
          <a:p>
            <a:pPr marL="0" lvl="0" indent="0" algn="ctr" rtl="0">
              <a:spcBef>
                <a:spcPts val="0"/>
              </a:spcBef>
              <a:spcAft>
                <a:spcPts val="0"/>
              </a:spcAft>
              <a:buNone/>
            </a:pPr>
            <a:r>
              <a:rPr lang="en-US" sz="2400" dirty="0">
                <a:solidFill>
                  <a:srgbClr val="003A58"/>
                </a:solidFill>
              </a:rPr>
              <a:t>use code:  2692 3634</a:t>
            </a:r>
            <a:endParaRPr sz="2400" dirty="0">
              <a:solidFill>
                <a:srgbClr val="003A58"/>
              </a:solidFill>
            </a:endParaRPr>
          </a:p>
        </p:txBody>
      </p:sp>
      <p:pic>
        <p:nvPicPr>
          <p:cNvPr id="5" name="Picture 4" descr="A qr code with a black and white background&#10;&#10;AI-generated content may be incorrect.">
            <a:extLst>
              <a:ext uri="{FF2B5EF4-FFF2-40B4-BE49-F238E27FC236}">
                <a16:creationId xmlns:a16="http://schemas.microsoft.com/office/drawing/2014/main" id="{03D39BC6-3B95-6028-6DC0-DCED80150C7C}"/>
              </a:ext>
            </a:extLst>
          </p:cNvPr>
          <p:cNvPicPr>
            <a:picLocks noChangeAspect="1"/>
          </p:cNvPicPr>
          <p:nvPr/>
        </p:nvPicPr>
        <p:blipFill>
          <a:blip r:embed="rId3"/>
          <a:stretch>
            <a:fillRect/>
          </a:stretch>
        </p:blipFill>
        <p:spPr>
          <a:xfrm>
            <a:off x="9510980" y="4158200"/>
            <a:ext cx="2320545" cy="23205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Mentimeter</a:t>
            </a:r>
            <a:endParaRPr/>
          </a:p>
        </p:txBody>
      </p:sp>
      <p:sp>
        <p:nvSpPr>
          <p:cNvPr id="188" name="Google Shape;188;p25"/>
          <p:cNvSpPr txBox="1"/>
          <p:nvPr/>
        </p:nvSpPr>
        <p:spPr>
          <a:xfrm>
            <a:off x="5006850" y="1258650"/>
            <a:ext cx="21783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2700" dirty="0">
                <a:solidFill>
                  <a:schemeClr val="dk2"/>
                </a:solidFill>
              </a:rPr>
              <a:t>bed: 💀</a:t>
            </a:r>
            <a:endParaRPr sz="2700" dirty="0">
              <a:solidFill>
                <a:schemeClr val="dk2"/>
              </a:solidFill>
            </a:endParaRPr>
          </a:p>
          <a:p>
            <a:pPr marL="0" lvl="0" indent="0" algn="l" rtl="0">
              <a:spcBef>
                <a:spcPts val="0"/>
              </a:spcBef>
              <a:spcAft>
                <a:spcPts val="0"/>
              </a:spcAft>
              <a:buNone/>
            </a:pPr>
            <a:r>
              <a:rPr lang="en-US" sz="2700" dirty="0"/>
              <a:t>beside: 🌈</a:t>
            </a:r>
            <a:endParaRPr sz="2700" dirty="0"/>
          </a:p>
          <a:p>
            <a:pPr marL="0" lvl="0" indent="0" algn="l" rtl="0">
              <a:spcBef>
                <a:spcPts val="0"/>
              </a:spcBef>
              <a:spcAft>
                <a:spcPts val="0"/>
              </a:spcAft>
              <a:buClr>
                <a:schemeClr val="dk2"/>
              </a:buClr>
              <a:buSzPts val="1100"/>
              <a:buFont typeface="Arial"/>
              <a:buNone/>
            </a:pPr>
            <a:r>
              <a:rPr lang="en-US" sz="2700" dirty="0">
                <a:solidFill>
                  <a:schemeClr val="dk2"/>
                </a:solidFill>
              </a:rPr>
              <a:t>boy: 🎁</a:t>
            </a:r>
            <a:endParaRPr sz="2700" dirty="0">
              <a:solidFill>
                <a:schemeClr val="dk2"/>
              </a:solidFill>
            </a:endParaRPr>
          </a:p>
          <a:p>
            <a:pPr marL="0" lvl="0" indent="0" algn="l" rtl="0">
              <a:spcBef>
                <a:spcPts val="0"/>
              </a:spcBef>
              <a:spcAft>
                <a:spcPts val="0"/>
              </a:spcAft>
              <a:buClr>
                <a:schemeClr val="dk2"/>
              </a:buClr>
              <a:buSzPts val="1100"/>
              <a:buFont typeface="Arial"/>
              <a:buNone/>
            </a:pPr>
            <a:r>
              <a:rPr lang="en-US" sz="2700" dirty="0">
                <a:solidFill>
                  <a:schemeClr val="dk2"/>
                </a:solidFill>
              </a:rPr>
              <a:t>bread: ☕</a:t>
            </a:r>
            <a:endParaRPr sz="2700" dirty="0">
              <a:solidFill>
                <a:schemeClr val="dk2"/>
              </a:solidFill>
            </a:endParaRPr>
          </a:p>
          <a:p>
            <a:pPr marL="0" lvl="0" indent="0" algn="l" rtl="0">
              <a:spcBef>
                <a:spcPts val="0"/>
              </a:spcBef>
              <a:spcAft>
                <a:spcPts val="0"/>
              </a:spcAft>
              <a:buNone/>
            </a:pPr>
            <a:r>
              <a:rPr lang="en-US" sz="2700" dirty="0"/>
              <a:t>eats: 👍</a:t>
            </a:r>
            <a:endParaRPr sz="2700" dirty="0"/>
          </a:p>
          <a:p>
            <a:pPr marL="0" lvl="0" indent="0" algn="l" rtl="0">
              <a:spcBef>
                <a:spcPts val="0"/>
              </a:spcBef>
              <a:spcAft>
                <a:spcPts val="0"/>
              </a:spcAft>
              <a:buClr>
                <a:schemeClr val="dk2"/>
              </a:buClr>
              <a:buSzPts val="1100"/>
              <a:buFont typeface="Arial"/>
              <a:buNone/>
            </a:pPr>
            <a:r>
              <a:rPr lang="en-US" sz="2700" dirty="0">
                <a:solidFill>
                  <a:schemeClr val="dk2"/>
                </a:solidFill>
              </a:rPr>
              <a:t>fruit: 🦋</a:t>
            </a:r>
            <a:endParaRPr sz="2700" dirty="0">
              <a:solidFill>
                <a:schemeClr val="dk2"/>
              </a:solidFill>
            </a:endParaRPr>
          </a:p>
          <a:p>
            <a:pPr marL="0" lvl="0" indent="0" algn="l" rtl="0">
              <a:spcBef>
                <a:spcPts val="0"/>
              </a:spcBef>
              <a:spcAft>
                <a:spcPts val="0"/>
              </a:spcAft>
              <a:buNone/>
            </a:pPr>
            <a:r>
              <a:rPr lang="en-US" sz="2700" dirty="0"/>
              <a:t>is: 😃</a:t>
            </a:r>
            <a:endParaRPr sz="2700" dirty="0"/>
          </a:p>
          <a:p>
            <a:pPr marL="0" lvl="0" indent="0" algn="l" rtl="0">
              <a:spcBef>
                <a:spcPts val="0"/>
              </a:spcBef>
              <a:spcAft>
                <a:spcPts val="0"/>
              </a:spcAft>
              <a:buClr>
                <a:schemeClr val="dk2"/>
              </a:buClr>
              <a:buSzPts val="1100"/>
              <a:buFont typeface="Arial"/>
              <a:buNone/>
            </a:pPr>
            <a:r>
              <a:rPr lang="en-US" sz="2700" dirty="0">
                <a:solidFill>
                  <a:schemeClr val="dk2"/>
                </a:solidFill>
              </a:rPr>
              <a:t>on: 🚀</a:t>
            </a:r>
            <a:endParaRPr sz="2700" dirty="0">
              <a:solidFill>
                <a:schemeClr val="dk2"/>
              </a:solidFill>
            </a:endParaRPr>
          </a:p>
          <a:p>
            <a:pPr marL="0" lvl="0" indent="0" algn="l" rtl="0">
              <a:spcBef>
                <a:spcPts val="0"/>
              </a:spcBef>
              <a:spcAft>
                <a:spcPts val="0"/>
              </a:spcAft>
              <a:buNone/>
            </a:pPr>
            <a:r>
              <a:rPr lang="en-US" sz="2700" dirty="0"/>
              <a:t>table: 🔥</a:t>
            </a:r>
            <a:endParaRPr sz="2700" dirty="0"/>
          </a:p>
          <a:p>
            <a:pPr marL="0" lvl="0" indent="0" algn="l" rtl="0">
              <a:spcBef>
                <a:spcPts val="0"/>
              </a:spcBef>
              <a:spcAft>
                <a:spcPts val="0"/>
              </a:spcAft>
              <a:buNone/>
            </a:pPr>
            <a:r>
              <a:rPr lang="en-US" sz="2700" dirty="0">
                <a:solidFill>
                  <a:schemeClr val="dk2"/>
                </a:solidFill>
              </a:rPr>
              <a:t>the: ✈</a:t>
            </a:r>
            <a:endParaRPr sz="27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p:nvPr/>
        </p:nvSpPr>
        <p:spPr>
          <a:xfrm>
            <a:off x="145950" y="1496775"/>
            <a:ext cx="11900100" cy="507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eats fruit</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fruit is on the table</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is on the bed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fruit is beside the bed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✈🎁🌈✈🦋👍🦋=t</a:t>
            </a:r>
            <a:r>
              <a:rPr lang="en-US" sz="2700">
                <a:solidFill>
                  <a:schemeClr val="dk2"/>
                </a:solidFill>
              </a:rPr>
              <a:t>he boy beside the fruit eats fruit</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eats bread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bread beside the fruit is beside the bed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eats fruit on bread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bread beside the fruit is on the table</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bed is beside the boy</a:t>
            </a:r>
            <a:endParaRPr sz="2700">
              <a:solidFill>
                <a:srgbClr val="003A58"/>
              </a:solidFill>
            </a:endParaRPr>
          </a:p>
        </p:txBody>
      </p:sp>
      <p:sp>
        <p:nvSpPr>
          <p:cNvPr id="195" name="Google Shape;195;p26"/>
          <p:cNvSpPr txBox="1"/>
          <p:nvPr/>
        </p:nvSpPr>
        <p:spPr>
          <a:xfrm>
            <a:off x="9760050" y="136100"/>
            <a:ext cx="21783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2700">
                <a:solidFill>
                  <a:schemeClr val="dk2"/>
                </a:solidFill>
              </a:rPr>
              <a:t>bed: 💀</a:t>
            </a:r>
            <a:endParaRPr sz="2700">
              <a:solidFill>
                <a:schemeClr val="dk2"/>
              </a:solidFill>
            </a:endParaRPr>
          </a:p>
          <a:p>
            <a:pPr marL="0" lvl="0" indent="0" algn="l" rtl="0">
              <a:spcBef>
                <a:spcPts val="0"/>
              </a:spcBef>
              <a:spcAft>
                <a:spcPts val="0"/>
              </a:spcAft>
              <a:buNone/>
            </a:pPr>
            <a:r>
              <a:rPr lang="en-US" sz="2700"/>
              <a:t>beside: 🌈</a:t>
            </a:r>
            <a:endParaRPr sz="2700"/>
          </a:p>
          <a:p>
            <a:pPr marL="0" lvl="0" indent="0" algn="l" rtl="0">
              <a:spcBef>
                <a:spcPts val="0"/>
              </a:spcBef>
              <a:spcAft>
                <a:spcPts val="0"/>
              </a:spcAft>
              <a:buClr>
                <a:schemeClr val="dk2"/>
              </a:buClr>
              <a:buSzPts val="1100"/>
              <a:buFont typeface="Arial"/>
              <a:buNone/>
            </a:pPr>
            <a:r>
              <a:rPr lang="en-US" sz="2700">
                <a:solidFill>
                  <a:schemeClr val="dk2"/>
                </a:solidFill>
              </a:rPr>
              <a:t>boy: 🎁</a:t>
            </a:r>
            <a:endParaRPr sz="2700">
              <a:solidFill>
                <a:schemeClr val="dk2"/>
              </a:solidFill>
            </a:endParaRPr>
          </a:p>
          <a:p>
            <a:pPr marL="0" lvl="0" indent="0" algn="l" rtl="0">
              <a:spcBef>
                <a:spcPts val="0"/>
              </a:spcBef>
              <a:spcAft>
                <a:spcPts val="0"/>
              </a:spcAft>
              <a:buClr>
                <a:schemeClr val="dk2"/>
              </a:buClr>
              <a:buSzPts val="1100"/>
              <a:buFont typeface="Arial"/>
              <a:buNone/>
            </a:pPr>
            <a:r>
              <a:rPr lang="en-US" sz="2700">
                <a:solidFill>
                  <a:schemeClr val="dk2"/>
                </a:solidFill>
              </a:rPr>
              <a:t>bread: ☕</a:t>
            </a:r>
            <a:endParaRPr sz="2700">
              <a:solidFill>
                <a:schemeClr val="dk2"/>
              </a:solidFill>
            </a:endParaRPr>
          </a:p>
          <a:p>
            <a:pPr marL="0" lvl="0" indent="0" algn="l" rtl="0">
              <a:spcBef>
                <a:spcPts val="0"/>
              </a:spcBef>
              <a:spcAft>
                <a:spcPts val="0"/>
              </a:spcAft>
              <a:buNone/>
            </a:pPr>
            <a:r>
              <a:rPr lang="en-US" sz="2700"/>
              <a:t>eats: 👍</a:t>
            </a:r>
            <a:endParaRPr sz="2700"/>
          </a:p>
          <a:p>
            <a:pPr marL="0" lvl="0" indent="0" algn="l" rtl="0">
              <a:spcBef>
                <a:spcPts val="0"/>
              </a:spcBef>
              <a:spcAft>
                <a:spcPts val="0"/>
              </a:spcAft>
              <a:buClr>
                <a:schemeClr val="dk2"/>
              </a:buClr>
              <a:buSzPts val="1100"/>
              <a:buFont typeface="Arial"/>
              <a:buNone/>
            </a:pPr>
            <a:r>
              <a:rPr lang="en-US" sz="2700">
                <a:solidFill>
                  <a:schemeClr val="dk2"/>
                </a:solidFill>
              </a:rPr>
              <a:t>fruit: 🦋</a:t>
            </a:r>
            <a:endParaRPr sz="2700">
              <a:solidFill>
                <a:schemeClr val="dk2"/>
              </a:solidFill>
            </a:endParaRPr>
          </a:p>
          <a:p>
            <a:pPr marL="0" lvl="0" indent="0" algn="l" rtl="0">
              <a:spcBef>
                <a:spcPts val="0"/>
              </a:spcBef>
              <a:spcAft>
                <a:spcPts val="0"/>
              </a:spcAft>
              <a:buNone/>
            </a:pPr>
            <a:r>
              <a:rPr lang="en-US" sz="2700"/>
              <a:t>is: 😃</a:t>
            </a:r>
            <a:endParaRPr sz="2700"/>
          </a:p>
          <a:p>
            <a:pPr marL="0" lvl="0" indent="0" algn="l" rtl="0">
              <a:spcBef>
                <a:spcPts val="0"/>
              </a:spcBef>
              <a:spcAft>
                <a:spcPts val="0"/>
              </a:spcAft>
              <a:buClr>
                <a:schemeClr val="dk2"/>
              </a:buClr>
              <a:buSzPts val="1100"/>
              <a:buFont typeface="Arial"/>
              <a:buNone/>
            </a:pPr>
            <a:r>
              <a:rPr lang="en-US" sz="2700">
                <a:solidFill>
                  <a:schemeClr val="dk2"/>
                </a:solidFill>
              </a:rPr>
              <a:t>on: 🚀</a:t>
            </a:r>
            <a:endParaRPr sz="2700">
              <a:solidFill>
                <a:schemeClr val="dk2"/>
              </a:solidFill>
            </a:endParaRPr>
          </a:p>
          <a:p>
            <a:pPr marL="0" lvl="0" indent="0" algn="l" rtl="0">
              <a:spcBef>
                <a:spcPts val="0"/>
              </a:spcBef>
              <a:spcAft>
                <a:spcPts val="0"/>
              </a:spcAft>
              <a:buNone/>
            </a:pPr>
            <a:r>
              <a:rPr lang="en-US" sz="2700"/>
              <a:t>table: 🔥</a:t>
            </a:r>
            <a:endParaRPr sz="2700"/>
          </a:p>
          <a:p>
            <a:pPr marL="0" lvl="0" indent="0" algn="l" rtl="0">
              <a:spcBef>
                <a:spcPts val="0"/>
              </a:spcBef>
              <a:spcAft>
                <a:spcPts val="0"/>
              </a:spcAft>
              <a:buNone/>
            </a:pPr>
            <a:r>
              <a:rPr lang="en-US" sz="2700">
                <a:solidFill>
                  <a:schemeClr val="dk2"/>
                </a:solidFill>
              </a:rPr>
              <a:t>the: ✈</a:t>
            </a:r>
            <a:endParaRPr sz="2700"/>
          </a:p>
        </p:txBody>
      </p:sp>
      <p:sp>
        <p:nvSpPr>
          <p:cNvPr id="196" name="Google Shape;196;p26"/>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 = the boy is beside the…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415600" y="1633625"/>
            <a:ext cx="4640700" cy="4472100"/>
          </a:xfrm>
          <a:prstGeom prst="rect">
            <a:avLst/>
          </a:prstGeom>
        </p:spPr>
        <p:txBody>
          <a:bodyPr spcFirstLastPara="1" wrap="square" lIns="91425" tIns="45700" rIns="91425" bIns="45700" anchor="t" anchorCtr="0">
            <a:normAutofit lnSpcReduction="10000"/>
          </a:bodyPr>
          <a:lstStyle/>
          <a:p>
            <a:pPr marL="457200" lvl="0" indent="-412750" algn="l" rtl="0">
              <a:lnSpc>
                <a:spcPct val="115000"/>
              </a:lnSpc>
              <a:spcBef>
                <a:spcPts val="1000"/>
              </a:spcBef>
              <a:spcAft>
                <a:spcPts val="0"/>
              </a:spcAft>
              <a:buSzPts val="2900"/>
              <a:buChar char="•"/>
            </a:pPr>
            <a:r>
              <a:rPr lang="en-US" sz="2900"/>
              <a:t>ChatGPT may appear to “know” things and “reason” about things</a:t>
            </a:r>
            <a:endParaRPr sz="2900"/>
          </a:p>
          <a:p>
            <a:pPr marL="457200" lvl="0" indent="-412750" algn="l" rtl="0">
              <a:lnSpc>
                <a:spcPct val="115000"/>
              </a:lnSpc>
              <a:spcBef>
                <a:spcPts val="0"/>
              </a:spcBef>
              <a:spcAft>
                <a:spcPts val="0"/>
              </a:spcAft>
              <a:buSzPts val="2900"/>
              <a:buChar char="•"/>
            </a:pPr>
            <a:r>
              <a:rPr lang="en-US" sz="2900"/>
              <a:t>Did you “know” anything about ✈🎁😃🌈✈?</a:t>
            </a:r>
            <a:endParaRPr sz="2900"/>
          </a:p>
          <a:p>
            <a:pPr marL="0" lvl="0" indent="0" algn="l" rtl="0">
              <a:lnSpc>
                <a:spcPct val="115000"/>
              </a:lnSpc>
              <a:spcBef>
                <a:spcPts val="1000"/>
              </a:spcBef>
              <a:spcAft>
                <a:spcPts val="0"/>
              </a:spcAft>
              <a:buNone/>
            </a:pPr>
            <a:endParaRPr sz="2900"/>
          </a:p>
          <a:p>
            <a:pPr marL="0" lvl="0" indent="0" algn="ctr" rtl="0">
              <a:lnSpc>
                <a:spcPct val="115000"/>
              </a:lnSpc>
              <a:spcBef>
                <a:spcPts val="1000"/>
              </a:spcBef>
              <a:spcAft>
                <a:spcPts val="0"/>
              </a:spcAft>
              <a:buNone/>
            </a:pPr>
            <a:r>
              <a:rPr lang="en-US" sz="2900" i="1"/>
              <a:t>ChatGPT’s skills are often an illusion</a:t>
            </a:r>
            <a:endParaRPr sz="2900" i="1"/>
          </a:p>
        </p:txBody>
      </p:sp>
      <p:sp>
        <p:nvSpPr>
          <p:cNvPr id="203" name="Google Shape;203;p2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LLMs don’t know what they’re saying</a:t>
            </a:r>
            <a:endParaRPr/>
          </a:p>
        </p:txBody>
      </p:sp>
      <p:pic>
        <p:nvPicPr>
          <p:cNvPr id="204" name="Google Shape;204;p27"/>
          <p:cNvPicPr preferRelativeResize="0"/>
          <p:nvPr/>
        </p:nvPicPr>
        <p:blipFill>
          <a:blip r:embed="rId3">
            <a:alphaModFix/>
          </a:blip>
          <a:stretch>
            <a:fillRect/>
          </a:stretch>
        </p:blipFill>
        <p:spPr>
          <a:xfrm>
            <a:off x="6827925" y="1590750"/>
            <a:ext cx="3976051" cy="3976051"/>
          </a:xfrm>
          <a:prstGeom prst="rect">
            <a:avLst/>
          </a:prstGeom>
          <a:noFill/>
          <a:ln>
            <a:noFill/>
          </a:ln>
        </p:spPr>
      </p:pic>
      <p:sp>
        <p:nvSpPr>
          <p:cNvPr id="205" name="Google Shape;205;p27"/>
          <p:cNvSpPr txBox="1"/>
          <p:nvPr/>
        </p:nvSpPr>
        <p:spPr>
          <a:xfrm>
            <a:off x="6579750" y="5752475"/>
            <a:ext cx="4472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i="1"/>
              <a:t>created with Copilot and DALL-E 3</a:t>
            </a:r>
            <a:endParaRPr sz="1300"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body" idx="1"/>
          </p:nvPr>
        </p:nvSpPr>
        <p:spPr>
          <a:xfrm>
            <a:off x="415600" y="1633625"/>
            <a:ext cx="5667900" cy="4472100"/>
          </a:xfrm>
          <a:prstGeom prst="rect">
            <a:avLst/>
          </a:prstGeom>
        </p:spPr>
        <p:txBody>
          <a:bodyPr spcFirstLastPara="1" wrap="square" lIns="91425" tIns="45700" rIns="91425" bIns="45700" anchor="t" anchorCtr="0">
            <a:normAutofit/>
          </a:bodyPr>
          <a:lstStyle/>
          <a:p>
            <a:pPr marL="457200" lvl="0" indent="-400050" algn="l" rtl="0">
              <a:lnSpc>
                <a:spcPct val="115000"/>
              </a:lnSpc>
              <a:spcBef>
                <a:spcPts val="1000"/>
              </a:spcBef>
              <a:spcAft>
                <a:spcPts val="0"/>
              </a:spcAft>
              <a:buSzPts val="2700"/>
              <a:buChar char="•"/>
            </a:pPr>
            <a:r>
              <a:rPr lang="en-US" sz="2700" dirty="0"/>
              <a:t>Use the other words in nearby text</a:t>
            </a:r>
            <a:endParaRPr sz="2700" dirty="0"/>
          </a:p>
          <a:p>
            <a:pPr marL="914400" lvl="1" indent="-400050" algn="l" rtl="0">
              <a:lnSpc>
                <a:spcPct val="115000"/>
              </a:lnSpc>
              <a:spcBef>
                <a:spcPts val="0"/>
              </a:spcBef>
              <a:spcAft>
                <a:spcPts val="0"/>
              </a:spcAft>
              <a:buSzPts val="2700"/>
              <a:buChar char="•"/>
            </a:pPr>
            <a:r>
              <a:rPr lang="en-US" sz="2700" dirty="0"/>
              <a:t>Some words are more important than others</a:t>
            </a:r>
            <a:endParaRPr sz="2700" dirty="0"/>
          </a:p>
          <a:p>
            <a:pPr marL="457200" lvl="0" indent="-400050" algn="l" rtl="0">
              <a:lnSpc>
                <a:spcPct val="115000"/>
              </a:lnSpc>
              <a:spcBef>
                <a:spcPts val="0"/>
              </a:spcBef>
              <a:spcAft>
                <a:spcPts val="0"/>
              </a:spcAft>
              <a:buSzPts val="2700"/>
              <a:buChar char="•"/>
            </a:pPr>
            <a:r>
              <a:rPr lang="en-US" sz="2700" dirty="0"/>
              <a:t>Learn from vast amounts of examples of real text</a:t>
            </a:r>
            <a:endParaRPr sz="2700" dirty="0"/>
          </a:p>
        </p:txBody>
      </p:sp>
      <p:sp>
        <p:nvSpPr>
          <p:cNvPr id="212" name="Google Shape;212;p28"/>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How do LLMs learn to predict the next word?</a:t>
            </a:r>
            <a:endParaRPr/>
          </a:p>
        </p:txBody>
      </p:sp>
      <p:graphicFrame>
        <p:nvGraphicFramePr>
          <p:cNvPr id="213" name="Google Shape;213;p28"/>
          <p:cNvGraphicFramePr/>
          <p:nvPr/>
        </p:nvGraphicFramePr>
        <p:xfrm>
          <a:off x="6458200" y="3238500"/>
          <a:ext cx="4781300" cy="640050"/>
        </p:xfrm>
        <a:graphic>
          <a:graphicData uri="http://schemas.openxmlformats.org/drawingml/2006/table">
            <a:tbl>
              <a:tblPr>
                <a:noFill/>
                <a:tableStyleId>{1C1EBD5C-0DE0-44BE-85F2-6B758E3DF27B}</a:tableStyleId>
              </a:tblPr>
              <a:tblGrid>
                <a:gridCol w="1195325">
                  <a:extLst>
                    <a:ext uri="{9D8B030D-6E8A-4147-A177-3AD203B41FA5}">
                      <a16:colId xmlns:a16="http://schemas.microsoft.com/office/drawing/2014/main" val="20000"/>
                    </a:ext>
                  </a:extLst>
                </a:gridCol>
                <a:gridCol w="1195325">
                  <a:extLst>
                    <a:ext uri="{9D8B030D-6E8A-4147-A177-3AD203B41FA5}">
                      <a16:colId xmlns:a16="http://schemas.microsoft.com/office/drawing/2014/main" val="20001"/>
                    </a:ext>
                  </a:extLst>
                </a:gridCol>
                <a:gridCol w="1195325">
                  <a:extLst>
                    <a:ext uri="{9D8B030D-6E8A-4147-A177-3AD203B41FA5}">
                      <a16:colId xmlns:a16="http://schemas.microsoft.com/office/drawing/2014/main" val="20002"/>
                    </a:ext>
                  </a:extLst>
                </a:gridCol>
                <a:gridCol w="11953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sz="3000"/>
                        <a:t>The</a:t>
                      </a:r>
                      <a:endParaRPr sz="3000"/>
                    </a:p>
                  </a:txBody>
                  <a:tcPr marL="91425" marR="91425" marT="91425" marB="91425">
                    <a:solidFill>
                      <a:srgbClr val="F4CCCC">
                        <a:alpha val="45450"/>
                      </a:srgbClr>
                    </a:solidFill>
                  </a:tcPr>
                </a:tc>
                <a:tc>
                  <a:txBody>
                    <a:bodyPr/>
                    <a:lstStyle/>
                    <a:p>
                      <a:pPr marL="0" lvl="0" indent="0" algn="ctr" rtl="0">
                        <a:spcBef>
                          <a:spcPts val="0"/>
                        </a:spcBef>
                        <a:spcAft>
                          <a:spcPts val="0"/>
                        </a:spcAft>
                        <a:buNone/>
                      </a:pPr>
                      <a:r>
                        <a:rPr lang="en-US" sz="3000"/>
                        <a:t>wine</a:t>
                      </a:r>
                      <a:endParaRPr sz="3000"/>
                    </a:p>
                  </a:txBody>
                  <a:tcPr marL="91425" marR="91425" marT="91425" marB="91425">
                    <a:solidFill>
                      <a:srgbClr val="CC0000"/>
                    </a:solidFill>
                  </a:tcPr>
                </a:tc>
                <a:tc>
                  <a:txBody>
                    <a:bodyPr/>
                    <a:lstStyle/>
                    <a:p>
                      <a:pPr marL="0" lvl="0" indent="0" algn="ctr" rtl="0">
                        <a:spcBef>
                          <a:spcPts val="0"/>
                        </a:spcBef>
                        <a:spcAft>
                          <a:spcPts val="0"/>
                        </a:spcAft>
                        <a:buNone/>
                      </a:pPr>
                      <a:r>
                        <a:rPr lang="en-US" sz="3000"/>
                        <a:t>was</a:t>
                      </a:r>
                      <a:endParaRPr sz="3000"/>
                    </a:p>
                  </a:txBody>
                  <a:tcPr marL="91425" marR="91425" marT="91425" marB="91425">
                    <a:solidFill>
                      <a:srgbClr val="EA9999"/>
                    </a:solidFill>
                  </a:tcPr>
                </a:tc>
                <a:tc>
                  <a:txBody>
                    <a:bodyPr/>
                    <a:lstStyle/>
                    <a:p>
                      <a:pPr marL="0" lvl="0" indent="0" algn="ctr" rtl="0">
                        <a:spcBef>
                          <a:spcPts val="0"/>
                        </a:spcBef>
                        <a:spcAft>
                          <a:spcPts val="0"/>
                        </a:spcAft>
                        <a:buNone/>
                      </a:pPr>
                      <a:r>
                        <a:rPr lang="en-US" sz="3000" dirty="0"/>
                        <a:t>?</a:t>
                      </a:r>
                      <a:endParaRPr sz="3000"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body" idx="1"/>
          </p:nvPr>
        </p:nvSpPr>
        <p:spPr>
          <a:xfrm>
            <a:off x="5293400" y="1633625"/>
            <a:ext cx="6482700" cy="4472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dirty="0"/>
              <a:t>Text scrapped from the internet</a:t>
            </a:r>
            <a:endParaRPr dirty="0"/>
          </a:p>
          <a:p>
            <a:pPr marL="914400" lvl="1" indent="-381000" algn="l" rtl="0">
              <a:spcBef>
                <a:spcPts val="0"/>
              </a:spcBef>
              <a:spcAft>
                <a:spcPts val="0"/>
              </a:spcAft>
              <a:buSzPts val="2400"/>
              <a:buChar char="•"/>
            </a:pPr>
            <a:r>
              <a:rPr lang="en-US" dirty="0"/>
              <a:t>Lots of problems of bias and quality issues</a:t>
            </a:r>
            <a:endParaRPr dirty="0"/>
          </a:p>
          <a:p>
            <a:pPr marL="914400" lvl="1" indent="-381000" algn="l" rtl="0">
              <a:spcBef>
                <a:spcPts val="0"/>
              </a:spcBef>
              <a:spcAft>
                <a:spcPts val="0"/>
              </a:spcAft>
              <a:buSzPts val="2400"/>
              <a:buChar char="•"/>
            </a:pPr>
            <a:r>
              <a:rPr lang="en-US" dirty="0"/>
              <a:t>Copyright issues!!!</a:t>
            </a:r>
            <a:endParaRPr dirty="0"/>
          </a:p>
          <a:p>
            <a:pPr marL="457200" lvl="0" indent="-381000" algn="l" rtl="0">
              <a:spcBef>
                <a:spcPts val="0"/>
              </a:spcBef>
              <a:spcAft>
                <a:spcPts val="0"/>
              </a:spcAft>
              <a:buSzPts val="2400"/>
              <a:buChar char="•"/>
            </a:pPr>
            <a:endParaRPr lang="en-US" dirty="0"/>
          </a:p>
        </p:txBody>
      </p:sp>
      <p:sp>
        <p:nvSpPr>
          <p:cNvPr id="247" name="Google Shape;247;p31"/>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data is used to train LLMs?</a:t>
            </a:r>
            <a:endParaRPr/>
          </a:p>
        </p:txBody>
      </p:sp>
      <p:pic>
        <p:nvPicPr>
          <p:cNvPr id="248" name="Google Shape;248;p31" title="books-2596809_1280.jpg"/>
          <p:cNvPicPr preferRelativeResize="0"/>
          <p:nvPr/>
        </p:nvPicPr>
        <p:blipFill rotWithShape="1">
          <a:blip r:embed="rId3">
            <a:alphaModFix/>
          </a:blip>
          <a:srcRect r="17464"/>
          <a:stretch/>
        </p:blipFill>
        <p:spPr>
          <a:xfrm>
            <a:off x="770750" y="1557475"/>
            <a:ext cx="4194749" cy="4697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263638C0-89E0-E648-1DF6-B3B3902B5D74}"/>
            </a:ext>
          </a:extLst>
        </p:cNvPr>
        <p:cNvGrpSpPr/>
        <p:nvPr/>
      </p:nvGrpSpPr>
      <p:grpSpPr>
        <a:xfrm>
          <a:off x="0" y="0"/>
          <a:ext cx="0" cy="0"/>
          <a:chOff x="0" y="0"/>
          <a:chExt cx="0" cy="0"/>
        </a:xfrm>
      </p:grpSpPr>
      <p:sp>
        <p:nvSpPr>
          <p:cNvPr id="255" name="Google Shape;255;p32">
            <a:extLst>
              <a:ext uri="{FF2B5EF4-FFF2-40B4-BE49-F238E27FC236}">
                <a16:creationId xmlns:a16="http://schemas.microsoft.com/office/drawing/2014/main" id="{283D35C7-C6A8-68DC-F58C-EAAF12302B36}"/>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Code is just another language</a:t>
            </a:r>
            <a:endParaRPr/>
          </a:p>
        </p:txBody>
      </p:sp>
      <p:pic>
        <p:nvPicPr>
          <p:cNvPr id="256" name="Google Shape;256;p32" title="Untitled.png">
            <a:extLst>
              <a:ext uri="{FF2B5EF4-FFF2-40B4-BE49-F238E27FC236}">
                <a16:creationId xmlns:a16="http://schemas.microsoft.com/office/drawing/2014/main" id="{B96C5AE0-8964-8628-E3F5-AF50F0B5AD43}"/>
              </a:ext>
            </a:extLst>
          </p:cNvPr>
          <p:cNvPicPr preferRelativeResize="0"/>
          <p:nvPr/>
        </p:nvPicPr>
        <p:blipFill>
          <a:blip r:embed="rId3">
            <a:alphaModFix/>
          </a:blip>
          <a:stretch>
            <a:fillRect/>
          </a:stretch>
        </p:blipFill>
        <p:spPr>
          <a:xfrm flipH="1">
            <a:off x="2852751" y="1701388"/>
            <a:ext cx="6188498" cy="4641373"/>
          </a:xfrm>
          <a:prstGeom prst="rect">
            <a:avLst/>
          </a:prstGeom>
          <a:noFill/>
          <a:ln>
            <a:noFill/>
          </a:ln>
        </p:spPr>
      </p:pic>
      <p:sp>
        <p:nvSpPr>
          <p:cNvPr id="257" name="Google Shape;257;p32">
            <a:extLst>
              <a:ext uri="{FF2B5EF4-FFF2-40B4-BE49-F238E27FC236}">
                <a16:creationId xmlns:a16="http://schemas.microsoft.com/office/drawing/2014/main" id="{5BD15818-C363-85A3-2362-0C1AFFC236E0}"/>
              </a:ext>
            </a:extLst>
          </p:cNvPr>
          <p:cNvSpPr txBox="1"/>
          <p:nvPr/>
        </p:nvSpPr>
        <p:spPr>
          <a:xfrm rot="137981">
            <a:off x="5285718" y="2554644"/>
            <a:ext cx="1816763" cy="7079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solidFill>
                  <a:srgbClr val="003A58"/>
                </a:solidFill>
                <a:latin typeface="Consolas"/>
                <a:ea typeface="Consolas"/>
                <a:cs typeface="Consolas"/>
                <a:sym typeface="Consolas"/>
              </a:rPr>
              <a:t>def add(</a:t>
            </a:r>
            <a:r>
              <a:rPr lang="en-US" sz="1700" dirty="0" err="1">
                <a:solidFill>
                  <a:srgbClr val="003A58"/>
                </a:solidFill>
                <a:latin typeface="Consolas"/>
                <a:ea typeface="Consolas"/>
                <a:cs typeface="Consolas"/>
                <a:sym typeface="Consolas"/>
              </a:rPr>
              <a:t>x,y</a:t>
            </a:r>
            <a:r>
              <a:rPr lang="en-US" sz="1700" dirty="0">
                <a:solidFill>
                  <a:srgbClr val="003A58"/>
                </a:solidFill>
                <a:latin typeface="Consolas"/>
                <a:ea typeface="Consolas"/>
                <a:cs typeface="Consolas"/>
                <a:sym typeface="Consolas"/>
              </a:rPr>
              <a:t>):</a:t>
            </a:r>
            <a:endParaRPr sz="1700" dirty="0">
              <a:solidFill>
                <a:srgbClr val="003A58"/>
              </a:solidFill>
              <a:latin typeface="Consolas"/>
              <a:ea typeface="Consolas"/>
              <a:cs typeface="Consolas"/>
              <a:sym typeface="Consolas"/>
            </a:endParaRPr>
          </a:p>
          <a:p>
            <a:pPr marL="0" lvl="0" indent="0" algn="l" rtl="0">
              <a:spcBef>
                <a:spcPts val="0"/>
              </a:spcBef>
              <a:spcAft>
                <a:spcPts val="0"/>
              </a:spcAft>
              <a:buNone/>
            </a:pPr>
            <a:r>
              <a:rPr lang="en-US" sz="1700" dirty="0">
                <a:solidFill>
                  <a:srgbClr val="003A58"/>
                </a:solidFill>
                <a:latin typeface="Consolas"/>
                <a:ea typeface="Consolas"/>
                <a:cs typeface="Consolas"/>
                <a:sym typeface="Consolas"/>
              </a:rPr>
              <a:t> return x+_</a:t>
            </a:r>
            <a:endParaRPr sz="1700" dirty="0">
              <a:solidFill>
                <a:srgbClr val="003A58"/>
              </a:solidFill>
              <a:latin typeface="Consolas"/>
              <a:ea typeface="Consolas"/>
              <a:cs typeface="Consolas"/>
              <a:sym typeface="Consolas"/>
            </a:endParaRPr>
          </a:p>
        </p:txBody>
      </p:sp>
      <p:sp>
        <p:nvSpPr>
          <p:cNvPr id="258" name="Google Shape;258;p32">
            <a:extLst>
              <a:ext uri="{FF2B5EF4-FFF2-40B4-BE49-F238E27FC236}">
                <a16:creationId xmlns:a16="http://schemas.microsoft.com/office/drawing/2014/main" id="{DD356FF3-270F-E65A-6E09-92B7C88ADBF1}"/>
              </a:ext>
            </a:extLst>
          </p:cNvPr>
          <p:cNvSpPr/>
          <p:nvPr/>
        </p:nvSpPr>
        <p:spPr>
          <a:xfrm>
            <a:off x="2207600" y="1467150"/>
            <a:ext cx="1762200" cy="1189200"/>
          </a:xfrm>
          <a:prstGeom prst="wedgeEllipseCallout">
            <a:avLst>
              <a:gd name="adj1" fmla="val 57615"/>
              <a:gd name="adj2" fmla="val 3116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a:latin typeface="Comic Sans MS"/>
                <a:ea typeface="Comic Sans MS"/>
                <a:cs typeface="Comic Sans MS"/>
                <a:sym typeface="Comic Sans MS"/>
              </a:rPr>
              <a:t>What’s missing?</a:t>
            </a:r>
            <a:endParaRPr sz="2100" dirty="0">
              <a:latin typeface="Comic Sans MS"/>
              <a:ea typeface="Comic Sans MS"/>
              <a:cs typeface="Comic Sans MS"/>
              <a:sym typeface="Comic Sans MS"/>
            </a:endParaRPr>
          </a:p>
        </p:txBody>
      </p:sp>
      <p:sp>
        <p:nvSpPr>
          <p:cNvPr id="259" name="Google Shape;259;p32">
            <a:extLst>
              <a:ext uri="{FF2B5EF4-FFF2-40B4-BE49-F238E27FC236}">
                <a16:creationId xmlns:a16="http://schemas.microsoft.com/office/drawing/2014/main" id="{5FB08E05-98C5-9528-EF5B-366C6AF53520}"/>
              </a:ext>
            </a:extLst>
          </p:cNvPr>
          <p:cNvSpPr txBox="1"/>
          <p:nvPr/>
        </p:nvSpPr>
        <p:spPr>
          <a:xfrm>
            <a:off x="3945600" y="6287525"/>
            <a:ext cx="4472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i="1"/>
              <a:t>created with Copilot and DALL-E 3</a:t>
            </a:r>
            <a:endParaRPr sz="1100" i="1"/>
          </a:p>
        </p:txBody>
      </p:sp>
    </p:spTree>
    <p:extLst>
      <p:ext uri="{BB962C8B-B14F-4D97-AF65-F5344CB8AC3E}">
        <p14:creationId xmlns:p14="http://schemas.microsoft.com/office/powerpoint/2010/main" val="698816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Google Shape;255;p32"/>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Let's </a:t>
            </a:r>
            <a:r>
              <a:rPr lang="en-US" dirty="0" err="1"/>
              <a:t>Tokenise</a:t>
            </a:r>
            <a:r>
              <a:rPr lang="en-US" dirty="0"/>
              <a:t> it!</a:t>
            </a:r>
            <a:endParaRPr dirty="0"/>
          </a:p>
        </p:txBody>
      </p:sp>
      <p:pic>
        <p:nvPicPr>
          <p:cNvPr id="256" name="Google Shape;256;p32" title="Untitled.png"/>
          <p:cNvPicPr preferRelativeResize="0"/>
          <p:nvPr/>
        </p:nvPicPr>
        <p:blipFill>
          <a:blip r:embed="rId3">
            <a:alphaModFix/>
          </a:blip>
          <a:stretch>
            <a:fillRect/>
          </a:stretch>
        </p:blipFill>
        <p:spPr>
          <a:xfrm flipH="1">
            <a:off x="5928814" y="718309"/>
            <a:ext cx="6188498" cy="4641373"/>
          </a:xfrm>
          <a:prstGeom prst="rect">
            <a:avLst/>
          </a:prstGeom>
          <a:noFill/>
          <a:ln>
            <a:noFill/>
          </a:ln>
        </p:spPr>
      </p:pic>
      <p:sp>
        <p:nvSpPr>
          <p:cNvPr id="257" name="Google Shape;257;p32"/>
          <p:cNvSpPr txBox="1"/>
          <p:nvPr/>
        </p:nvSpPr>
        <p:spPr>
          <a:xfrm rot="137981">
            <a:off x="8361781" y="1571565"/>
            <a:ext cx="1816763" cy="7079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solidFill>
                  <a:srgbClr val="003A58"/>
                </a:solidFill>
                <a:latin typeface="Consolas"/>
                <a:ea typeface="Consolas"/>
                <a:cs typeface="Consolas"/>
                <a:sym typeface="Consolas"/>
              </a:rPr>
              <a:t>def add(</a:t>
            </a:r>
            <a:r>
              <a:rPr lang="en-US" sz="1700" dirty="0" err="1">
                <a:solidFill>
                  <a:srgbClr val="003A58"/>
                </a:solidFill>
                <a:latin typeface="Consolas"/>
                <a:ea typeface="Consolas"/>
                <a:cs typeface="Consolas"/>
                <a:sym typeface="Consolas"/>
              </a:rPr>
              <a:t>x,y</a:t>
            </a:r>
            <a:r>
              <a:rPr lang="en-US" sz="1700" dirty="0">
                <a:solidFill>
                  <a:srgbClr val="003A58"/>
                </a:solidFill>
                <a:latin typeface="Consolas"/>
                <a:ea typeface="Consolas"/>
                <a:cs typeface="Consolas"/>
                <a:sym typeface="Consolas"/>
              </a:rPr>
              <a:t>):</a:t>
            </a:r>
            <a:endParaRPr sz="1700" dirty="0">
              <a:solidFill>
                <a:srgbClr val="003A58"/>
              </a:solidFill>
              <a:latin typeface="Consolas"/>
              <a:ea typeface="Consolas"/>
              <a:cs typeface="Consolas"/>
              <a:sym typeface="Consolas"/>
            </a:endParaRPr>
          </a:p>
          <a:p>
            <a:pPr marL="0" lvl="0" indent="0" algn="l" rtl="0">
              <a:spcBef>
                <a:spcPts val="0"/>
              </a:spcBef>
              <a:spcAft>
                <a:spcPts val="0"/>
              </a:spcAft>
              <a:buNone/>
            </a:pPr>
            <a:r>
              <a:rPr lang="en-US" sz="1700" dirty="0">
                <a:solidFill>
                  <a:srgbClr val="003A58"/>
                </a:solidFill>
                <a:latin typeface="Consolas"/>
                <a:ea typeface="Consolas"/>
                <a:cs typeface="Consolas"/>
                <a:sym typeface="Consolas"/>
              </a:rPr>
              <a:t> return x+_</a:t>
            </a:r>
            <a:endParaRPr sz="1700" dirty="0">
              <a:solidFill>
                <a:srgbClr val="003A58"/>
              </a:solidFill>
              <a:latin typeface="Consolas"/>
              <a:ea typeface="Consolas"/>
              <a:cs typeface="Consolas"/>
              <a:sym typeface="Consolas"/>
            </a:endParaRPr>
          </a:p>
        </p:txBody>
      </p:sp>
      <p:sp>
        <p:nvSpPr>
          <p:cNvPr id="258" name="Google Shape;258;p32"/>
          <p:cNvSpPr/>
          <p:nvPr/>
        </p:nvSpPr>
        <p:spPr>
          <a:xfrm>
            <a:off x="5283663" y="484071"/>
            <a:ext cx="1762200" cy="1189200"/>
          </a:xfrm>
          <a:prstGeom prst="wedgeEllipseCallout">
            <a:avLst>
              <a:gd name="adj1" fmla="val 57615"/>
              <a:gd name="adj2" fmla="val 3116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a:latin typeface="Comic Sans MS"/>
                <a:ea typeface="Comic Sans MS"/>
                <a:cs typeface="Comic Sans MS"/>
                <a:sym typeface="Comic Sans MS"/>
              </a:rPr>
              <a:t>What’s missing?</a:t>
            </a:r>
            <a:endParaRPr sz="2100">
              <a:latin typeface="Comic Sans MS"/>
              <a:ea typeface="Comic Sans MS"/>
              <a:cs typeface="Comic Sans MS"/>
              <a:sym typeface="Comic Sans MS"/>
            </a:endParaRPr>
          </a:p>
        </p:txBody>
      </p:sp>
      <p:pic>
        <p:nvPicPr>
          <p:cNvPr id="4" name="Picture 3">
            <a:extLst>
              <a:ext uri="{FF2B5EF4-FFF2-40B4-BE49-F238E27FC236}">
                <a16:creationId xmlns:a16="http://schemas.microsoft.com/office/drawing/2014/main" id="{173F407B-706F-026C-1407-8D5278263075}"/>
              </a:ext>
            </a:extLst>
          </p:cNvPr>
          <p:cNvPicPr>
            <a:picLocks noChangeAspect="1"/>
          </p:cNvPicPr>
          <p:nvPr/>
        </p:nvPicPr>
        <p:blipFill>
          <a:blip r:embed="rId4"/>
          <a:srcRect r="41196"/>
          <a:stretch>
            <a:fillRect/>
          </a:stretch>
        </p:blipFill>
        <p:spPr>
          <a:xfrm>
            <a:off x="210323" y="1498318"/>
            <a:ext cx="5073340" cy="5244004"/>
          </a:xfrm>
          <a:prstGeom prst="rect">
            <a:avLst/>
          </a:prstGeom>
        </p:spPr>
      </p:pic>
      <p:graphicFrame>
        <p:nvGraphicFramePr>
          <p:cNvPr id="5" name="Google Shape;213;p28">
            <a:extLst>
              <a:ext uri="{FF2B5EF4-FFF2-40B4-BE49-F238E27FC236}">
                <a16:creationId xmlns:a16="http://schemas.microsoft.com/office/drawing/2014/main" id="{A85BB9A3-BE9D-DBE3-3DE4-5AE615AE981D}"/>
              </a:ext>
            </a:extLst>
          </p:cNvPr>
          <p:cNvGraphicFramePr/>
          <p:nvPr>
            <p:extLst>
              <p:ext uri="{D42A27DB-BD31-4B8C-83A1-F6EECF244321}">
                <p14:modId xmlns:p14="http://schemas.microsoft.com/office/powerpoint/2010/main" val="1678562726"/>
              </p:ext>
            </p:extLst>
          </p:nvPr>
        </p:nvGraphicFramePr>
        <p:xfrm>
          <a:off x="6164763" y="5780216"/>
          <a:ext cx="4781300" cy="640050"/>
        </p:xfrm>
        <a:graphic>
          <a:graphicData uri="http://schemas.openxmlformats.org/drawingml/2006/table">
            <a:tbl>
              <a:tblPr>
                <a:noFill/>
                <a:tableStyleId>{1C1EBD5C-0DE0-44BE-85F2-6B758E3DF27B}</a:tableStyleId>
              </a:tblPr>
              <a:tblGrid>
                <a:gridCol w="1195325">
                  <a:extLst>
                    <a:ext uri="{9D8B030D-6E8A-4147-A177-3AD203B41FA5}">
                      <a16:colId xmlns:a16="http://schemas.microsoft.com/office/drawing/2014/main" val="20000"/>
                    </a:ext>
                  </a:extLst>
                </a:gridCol>
                <a:gridCol w="1195325">
                  <a:extLst>
                    <a:ext uri="{9D8B030D-6E8A-4147-A177-3AD203B41FA5}">
                      <a16:colId xmlns:a16="http://schemas.microsoft.com/office/drawing/2014/main" val="20001"/>
                    </a:ext>
                  </a:extLst>
                </a:gridCol>
                <a:gridCol w="1195325">
                  <a:extLst>
                    <a:ext uri="{9D8B030D-6E8A-4147-A177-3AD203B41FA5}">
                      <a16:colId xmlns:a16="http://schemas.microsoft.com/office/drawing/2014/main" val="20002"/>
                    </a:ext>
                  </a:extLst>
                </a:gridCol>
                <a:gridCol w="11953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sz="3000"/>
                        <a:t>The</a:t>
                      </a:r>
                      <a:endParaRPr sz="3000"/>
                    </a:p>
                  </a:txBody>
                  <a:tcPr marL="91425" marR="91425" marT="91425" marB="91425">
                    <a:solidFill>
                      <a:srgbClr val="F4CCCC">
                        <a:alpha val="45450"/>
                      </a:srgbClr>
                    </a:solidFill>
                  </a:tcPr>
                </a:tc>
                <a:tc>
                  <a:txBody>
                    <a:bodyPr/>
                    <a:lstStyle/>
                    <a:p>
                      <a:pPr marL="0" lvl="0" indent="0" algn="ctr" rtl="0">
                        <a:spcBef>
                          <a:spcPts val="0"/>
                        </a:spcBef>
                        <a:spcAft>
                          <a:spcPts val="0"/>
                        </a:spcAft>
                        <a:buNone/>
                      </a:pPr>
                      <a:r>
                        <a:rPr lang="en-US" sz="3000"/>
                        <a:t>wine</a:t>
                      </a:r>
                      <a:endParaRPr sz="3000"/>
                    </a:p>
                  </a:txBody>
                  <a:tcPr marL="91425" marR="91425" marT="91425" marB="91425">
                    <a:solidFill>
                      <a:srgbClr val="CC0000"/>
                    </a:solidFill>
                  </a:tcPr>
                </a:tc>
                <a:tc>
                  <a:txBody>
                    <a:bodyPr/>
                    <a:lstStyle/>
                    <a:p>
                      <a:pPr marL="0" lvl="0" indent="0" algn="ctr" rtl="0">
                        <a:spcBef>
                          <a:spcPts val="0"/>
                        </a:spcBef>
                        <a:spcAft>
                          <a:spcPts val="0"/>
                        </a:spcAft>
                        <a:buNone/>
                      </a:pPr>
                      <a:r>
                        <a:rPr lang="en-US" sz="3000"/>
                        <a:t>was</a:t>
                      </a:r>
                      <a:endParaRPr sz="3000"/>
                    </a:p>
                  </a:txBody>
                  <a:tcPr marL="91425" marR="91425" marT="91425" marB="91425">
                    <a:solidFill>
                      <a:srgbClr val="EA9999"/>
                    </a:solidFill>
                  </a:tcPr>
                </a:tc>
                <a:tc>
                  <a:txBody>
                    <a:bodyPr/>
                    <a:lstStyle/>
                    <a:p>
                      <a:pPr marL="0" lvl="0" indent="0" algn="ctr" rtl="0">
                        <a:spcBef>
                          <a:spcPts val="0"/>
                        </a:spcBef>
                        <a:spcAft>
                          <a:spcPts val="0"/>
                        </a:spcAft>
                        <a:buNone/>
                      </a:pPr>
                      <a:r>
                        <a:rPr lang="en-US" sz="3000" dirty="0"/>
                        <a:t>?</a:t>
                      </a:r>
                      <a:endParaRPr sz="3000"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622CE-27D0-5954-ABE7-081774A842D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00E6332-74E9-A189-438A-940837493C20}"/>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Why am I interested in Generative AI?</a:t>
            </a:r>
          </a:p>
        </p:txBody>
      </p:sp>
      <p:sp>
        <p:nvSpPr>
          <p:cNvPr id="6" name="Content Placeholder 2">
            <a:extLst>
              <a:ext uri="{FF2B5EF4-FFF2-40B4-BE49-F238E27FC236}">
                <a16:creationId xmlns:a16="http://schemas.microsoft.com/office/drawing/2014/main" id="{51FC1BF8-4A01-8B65-A56A-04378E2ABC09}"/>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I was teaching a Python course when ChatGPT first became popular</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had exams in computer labs with no web restrictions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It did not go well…</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ChatGPT solves all our questions in seconds with about 95% accuracy</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struggled to get anyone to take the problem seriously</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Once they did, we were asked to solve it…</a:t>
            </a:r>
          </a:p>
        </p:txBody>
      </p:sp>
    </p:spTree>
    <p:extLst>
      <p:ext uri="{BB962C8B-B14F-4D97-AF65-F5344CB8AC3E}">
        <p14:creationId xmlns:p14="http://schemas.microsoft.com/office/powerpoint/2010/main" val="3925118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0A05EB08-F338-1A59-52C2-A9DE4AF8912F}"/>
            </a:ext>
          </a:extLst>
        </p:cNvPr>
        <p:cNvGrpSpPr/>
        <p:nvPr/>
      </p:nvGrpSpPr>
      <p:grpSpPr>
        <a:xfrm>
          <a:off x="0" y="0"/>
          <a:ext cx="0" cy="0"/>
          <a:chOff x="0" y="0"/>
          <a:chExt cx="0" cy="0"/>
        </a:xfrm>
      </p:grpSpPr>
      <p:sp>
        <p:nvSpPr>
          <p:cNvPr id="247" name="Google Shape;247;p31">
            <a:extLst>
              <a:ext uri="{FF2B5EF4-FFF2-40B4-BE49-F238E27FC236}">
                <a16:creationId xmlns:a16="http://schemas.microsoft.com/office/drawing/2014/main" id="{9B40D8D5-B386-DE75-CC05-D778CC1EC8D5}"/>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What code content is used to train LLMs?</a:t>
            </a:r>
            <a:endParaRPr dirty="0"/>
          </a:p>
        </p:txBody>
      </p:sp>
      <p:pic>
        <p:nvPicPr>
          <p:cNvPr id="3" name="Picture 2">
            <a:extLst>
              <a:ext uri="{FF2B5EF4-FFF2-40B4-BE49-F238E27FC236}">
                <a16:creationId xmlns:a16="http://schemas.microsoft.com/office/drawing/2014/main" id="{B5481C80-D473-2BC1-C59C-194001D8EA4A}"/>
              </a:ext>
            </a:extLst>
          </p:cNvPr>
          <p:cNvPicPr>
            <a:picLocks noChangeAspect="1"/>
          </p:cNvPicPr>
          <p:nvPr/>
        </p:nvPicPr>
        <p:blipFill>
          <a:blip r:embed="rId3"/>
          <a:stretch>
            <a:fillRect/>
          </a:stretch>
        </p:blipFill>
        <p:spPr>
          <a:xfrm>
            <a:off x="5736770" y="2390996"/>
            <a:ext cx="6253844" cy="4169229"/>
          </a:xfrm>
          <a:prstGeom prst="rect">
            <a:avLst/>
          </a:prstGeom>
        </p:spPr>
      </p:pic>
      <p:sp>
        <p:nvSpPr>
          <p:cNvPr id="4" name="Google Shape;211;p28">
            <a:extLst>
              <a:ext uri="{FF2B5EF4-FFF2-40B4-BE49-F238E27FC236}">
                <a16:creationId xmlns:a16="http://schemas.microsoft.com/office/drawing/2014/main" id="{9009B733-13B7-D035-23FA-60CCB8F20979}"/>
              </a:ext>
            </a:extLst>
          </p:cNvPr>
          <p:cNvSpPr txBox="1">
            <a:spLocks/>
          </p:cNvSpPr>
          <p:nvPr/>
        </p:nvSpPr>
        <p:spPr>
          <a:xfrm>
            <a:off x="415599" y="1633625"/>
            <a:ext cx="5016371" cy="44721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15000"/>
              </a:lnSpc>
              <a:spcBef>
                <a:spcPts val="10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1pPr>
            <a:lvl2pPr marL="914400" marR="0" lvl="1"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2pPr>
            <a:lvl3pPr marL="1371600" marR="0" lvl="2"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3pPr>
            <a:lvl4pPr marL="1828800" marR="0" lvl="3"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4pPr>
            <a:lvl5pPr marL="2286000" marR="0" lvl="4"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spcBef>
                <a:spcPts val="0"/>
              </a:spcBef>
            </a:pPr>
            <a:r>
              <a:rPr lang="en-GB" dirty="0"/>
              <a:t>For coding this means its training data includes</a:t>
            </a:r>
          </a:p>
          <a:p>
            <a:pPr lvl="1">
              <a:spcBef>
                <a:spcPts val="0"/>
              </a:spcBef>
            </a:pPr>
            <a:r>
              <a:rPr lang="en-GB" dirty="0"/>
              <a:t>CRAN</a:t>
            </a:r>
          </a:p>
          <a:p>
            <a:pPr lvl="1">
              <a:spcBef>
                <a:spcPts val="0"/>
              </a:spcBef>
            </a:pPr>
            <a:r>
              <a:rPr lang="en-GB" dirty="0"/>
              <a:t>GitHub</a:t>
            </a:r>
          </a:p>
          <a:p>
            <a:pPr lvl="1">
              <a:spcBef>
                <a:spcPts val="0"/>
              </a:spcBef>
            </a:pPr>
            <a:r>
              <a:rPr lang="en-GB" dirty="0"/>
              <a:t>Various Python guides, e.g. </a:t>
            </a:r>
            <a:r>
              <a:rPr lang="en-GB" dirty="0" err="1"/>
              <a:t>Pytorch</a:t>
            </a:r>
            <a:endParaRPr lang="en-GB" dirty="0"/>
          </a:p>
        </p:txBody>
      </p:sp>
    </p:spTree>
    <p:extLst>
      <p:ext uri="{BB962C8B-B14F-4D97-AF65-F5344CB8AC3E}">
        <p14:creationId xmlns:p14="http://schemas.microsoft.com/office/powerpoint/2010/main" val="213175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AAD0C4AF-1FCD-CA8C-287D-3BEABB3AC9BA}"/>
            </a:ext>
          </a:extLst>
        </p:cNvPr>
        <p:cNvGrpSpPr/>
        <p:nvPr/>
      </p:nvGrpSpPr>
      <p:grpSpPr>
        <a:xfrm>
          <a:off x="0" y="0"/>
          <a:ext cx="0" cy="0"/>
          <a:chOff x="0" y="0"/>
          <a:chExt cx="0" cy="0"/>
        </a:xfrm>
      </p:grpSpPr>
      <p:sp>
        <p:nvSpPr>
          <p:cNvPr id="151" name="Google Shape;151;p21">
            <a:extLst>
              <a:ext uri="{FF2B5EF4-FFF2-40B4-BE49-F238E27FC236}">
                <a16:creationId xmlns:a16="http://schemas.microsoft.com/office/drawing/2014/main" id="{B4650D49-CD48-50DB-D6DD-6247DCD92F2F}"/>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Back to our text example</a:t>
            </a:r>
            <a:endParaRPr dirty="0"/>
          </a:p>
        </p:txBody>
      </p:sp>
      <p:sp>
        <p:nvSpPr>
          <p:cNvPr id="152" name="Google Shape;152;p21">
            <a:extLst>
              <a:ext uri="{FF2B5EF4-FFF2-40B4-BE49-F238E27FC236}">
                <a16:creationId xmlns:a16="http://schemas.microsoft.com/office/drawing/2014/main" id="{4C3136DD-3CAD-221D-ED83-91E022AF066C}"/>
              </a:ext>
            </a:extLst>
          </p:cNvPr>
          <p:cNvSpPr txBox="1"/>
          <p:nvPr/>
        </p:nvSpPr>
        <p:spPr>
          <a:xfrm>
            <a:off x="2071875" y="3078300"/>
            <a:ext cx="8048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100" dirty="0">
                <a:solidFill>
                  <a:srgbClr val="003A58"/>
                </a:solidFill>
              </a:rPr>
              <a:t>The best things in life are _____</a:t>
            </a:r>
            <a:endParaRPr sz="4100" dirty="0">
              <a:solidFill>
                <a:srgbClr val="003A58"/>
              </a:solidFill>
            </a:endParaRPr>
          </a:p>
        </p:txBody>
      </p:sp>
    </p:spTree>
    <p:extLst>
      <p:ext uri="{BB962C8B-B14F-4D97-AF65-F5344CB8AC3E}">
        <p14:creationId xmlns:p14="http://schemas.microsoft.com/office/powerpoint/2010/main" val="1930866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Generating text</a:t>
            </a:r>
            <a:endParaRPr/>
          </a:p>
        </p:txBody>
      </p:sp>
      <p:pic>
        <p:nvPicPr>
          <p:cNvPr id="266" name="Google Shape;266;p33"/>
          <p:cNvPicPr preferRelativeResize="0"/>
          <p:nvPr/>
        </p:nvPicPr>
        <p:blipFill>
          <a:blip r:embed="rId3">
            <a:alphaModFix/>
          </a:blip>
          <a:stretch>
            <a:fillRect/>
          </a:stretch>
        </p:blipFill>
        <p:spPr>
          <a:xfrm>
            <a:off x="514925" y="1633625"/>
            <a:ext cx="4915849" cy="48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body" idx="1"/>
          </p:nvPr>
        </p:nvSpPr>
        <p:spPr>
          <a:xfrm>
            <a:off x="5761150" y="1633625"/>
            <a:ext cx="6015300" cy="4472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700" b="1"/>
              <a:t>Option 1:</a:t>
            </a:r>
            <a:r>
              <a:rPr lang="en-US" sz="2700"/>
              <a:t> Pick the most likely word</a:t>
            </a:r>
            <a:endParaRPr sz="2700"/>
          </a:p>
          <a:p>
            <a:pPr marL="457200" lvl="0" indent="-400050" algn="l" rtl="0">
              <a:spcBef>
                <a:spcPts val="1000"/>
              </a:spcBef>
              <a:spcAft>
                <a:spcPts val="0"/>
              </a:spcAft>
              <a:buSzPts val="2700"/>
              <a:buChar char="•"/>
            </a:pPr>
            <a:r>
              <a:rPr lang="en-US" sz="2700"/>
              <a:t>Can lead to boring text</a:t>
            </a:r>
            <a:endParaRPr sz="2700"/>
          </a:p>
          <a:p>
            <a:pPr marL="0" lvl="0" indent="0" algn="l" rtl="0">
              <a:spcBef>
                <a:spcPts val="1000"/>
              </a:spcBef>
              <a:spcAft>
                <a:spcPts val="0"/>
              </a:spcAft>
              <a:buNone/>
            </a:pPr>
            <a:endParaRPr sz="2700"/>
          </a:p>
        </p:txBody>
      </p:sp>
      <p:sp>
        <p:nvSpPr>
          <p:cNvPr id="273" name="Google Shape;273;p34"/>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Generating text</a:t>
            </a:r>
            <a:endParaRPr/>
          </a:p>
        </p:txBody>
      </p:sp>
      <p:pic>
        <p:nvPicPr>
          <p:cNvPr id="274" name="Google Shape;274;p34"/>
          <p:cNvPicPr preferRelativeResize="0"/>
          <p:nvPr/>
        </p:nvPicPr>
        <p:blipFill>
          <a:blip r:embed="rId3">
            <a:alphaModFix/>
          </a:blip>
          <a:stretch>
            <a:fillRect/>
          </a:stretch>
        </p:blipFill>
        <p:spPr>
          <a:xfrm>
            <a:off x="514925" y="1633625"/>
            <a:ext cx="4915849" cy="488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body" idx="1"/>
          </p:nvPr>
        </p:nvSpPr>
        <p:spPr>
          <a:xfrm>
            <a:off x="5761150" y="1633625"/>
            <a:ext cx="6015300" cy="4472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700" b="1"/>
              <a:t>Option 1:</a:t>
            </a:r>
            <a:r>
              <a:rPr lang="en-US" sz="2700"/>
              <a:t> Pick the most likely word</a:t>
            </a:r>
            <a:endParaRPr sz="2700"/>
          </a:p>
          <a:p>
            <a:pPr marL="457200" lvl="0" indent="-400050" algn="l" rtl="0">
              <a:spcBef>
                <a:spcPts val="1000"/>
              </a:spcBef>
              <a:spcAft>
                <a:spcPts val="0"/>
              </a:spcAft>
              <a:buSzPts val="2700"/>
              <a:buChar char="•"/>
            </a:pPr>
            <a:r>
              <a:rPr lang="en-US" sz="2700"/>
              <a:t>Can lead to boring text</a:t>
            </a:r>
            <a:endParaRPr sz="2700"/>
          </a:p>
          <a:p>
            <a:pPr marL="0" lvl="0" indent="0" algn="l" rtl="0">
              <a:spcBef>
                <a:spcPts val="1000"/>
              </a:spcBef>
              <a:spcAft>
                <a:spcPts val="0"/>
              </a:spcAft>
              <a:buNone/>
            </a:pPr>
            <a:endParaRPr sz="2700"/>
          </a:p>
          <a:p>
            <a:pPr marL="0" lvl="0" indent="0" algn="l" rtl="0">
              <a:spcBef>
                <a:spcPts val="1000"/>
              </a:spcBef>
              <a:spcAft>
                <a:spcPts val="0"/>
              </a:spcAft>
              <a:buNone/>
            </a:pPr>
            <a:r>
              <a:rPr lang="en-US" sz="2700" b="1"/>
              <a:t>Option 2:</a:t>
            </a:r>
            <a:r>
              <a:rPr lang="en-US" sz="2700"/>
              <a:t> Pick randomly, weighted by probabilities</a:t>
            </a:r>
            <a:endParaRPr sz="2700"/>
          </a:p>
          <a:p>
            <a:pPr marL="457200" lvl="0" indent="-400050" algn="l" rtl="0">
              <a:spcBef>
                <a:spcPts val="1000"/>
              </a:spcBef>
              <a:spcAft>
                <a:spcPts val="0"/>
              </a:spcAft>
              <a:buSzPts val="2700"/>
              <a:buChar char="•"/>
            </a:pPr>
            <a:r>
              <a:rPr lang="en-US" sz="2700"/>
              <a:t>More interesting text</a:t>
            </a:r>
            <a:endParaRPr sz="2700"/>
          </a:p>
          <a:p>
            <a:pPr marL="457200" lvl="0" indent="-400050" algn="l" rtl="0">
              <a:spcBef>
                <a:spcPts val="0"/>
              </a:spcBef>
              <a:spcAft>
                <a:spcPts val="0"/>
              </a:spcAft>
              <a:buSzPts val="2700"/>
              <a:buChar char="•"/>
            </a:pPr>
            <a:r>
              <a:rPr lang="en-US" sz="2700"/>
              <a:t>But different each time</a:t>
            </a:r>
            <a:endParaRPr sz="2700"/>
          </a:p>
        </p:txBody>
      </p:sp>
      <p:sp>
        <p:nvSpPr>
          <p:cNvPr id="281" name="Google Shape;281;p35"/>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Generating text</a:t>
            </a:r>
            <a:endParaRPr/>
          </a:p>
        </p:txBody>
      </p:sp>
      <p:pic>
        <p:nvPicPr>
          <p:cNvPr id="282" name="Google Shape;282;p35"/>
          <p:cNvPicPr preferRelativeResize="0"/>
          <p:nvPr/>
        </p:nvPicPr>
        <p:blipFill>
          <a:blip r:embed="rId3">
            <a:alphaModFix/>
          </a:blip>
          <a:stretch>
            <a:fillRect/>
          </a:stretch>
        </p:blipFill>
        <p:spPr>
          <a:xfrm>
            <a:off x="514925" y="1633625"/>
            <a:ext cx="4915849" cy="488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1"/>
          <p:cNvSpPr txBox="1">
            <a:spLocks noGrp="1"/>
          </p:cNvSpPr>
          <p:nvPr>
            <p:ph type="body" idx="1"/>
          </p:nvPr>
        </p:nvSpPr>
        <p:spPr>
          <a:xfrm>
            <a:off x="6183450" y="1633625"/>
            <a:ext cx="5592600" cy="4472100"/>
          </a:xfrm>
          <a:prstGeom prst="rect">
            <a:avLst/>
          </a:prstGeom>
        </p:spPr>
        <p:txBody>
          <a:bodyPr spcFirstLastPara="1" wrap="square" lIns="91425" tIns="45700" rIns="91425" bIns="45700" anchor="t" anchorCtr="0">
            <a:normAutofit lnSpcReduction="10000"/>
          </a:bodyPr>
          <a:lstStyle/>
          <a:p>
            <a:pPr marL="457200" lvl="0" indent="-381000" algn="l" rtl="0">
              <a:spcBef>
                <a:spcPts val="1000"/>
              </a:spcBef>
              <a:spcAft>
                <a:spcPts val="0"/>
              </a:spcAft>
              <a:buSzPts val="2400"/>
              <a:buChar char="•"/>
            </a:pPr>
            <a:r>
              <a:rPr lang="en-US" dirty="0"/>
              <a:t>The internet has a lot of incorrect information</a:t>
            </a:r>
          </a:p>
          <a:p>
            <a:pPr marL="457200" lvl="0" indent="-381000" algn="l" rtl="0">
              <a:spcBef>
                <a:spcPts val="1000"/>
              </a:spcBef>
              <a:spcAft>
                <a:spcPts val="0"/>
              </a:spcAft>
              <a:buSzPts val="2400"/>
              <a:buChar char="•"/>
            </a:pPr>
            <a:r>
              <a:rPr lang="en-US" dirty="0"/>
              <a:t>LLMs don’t learn facts</a:t>
            </a:r>
          </a:p>
          <a:p>
            <a:pPr marL="457200" lvl="0" indent="-381000" algn="l" rtl="0">
              <a:spcBef>
                <a:spcPts val="1000"/>
              </a:spcBef>
              <a:spcAft>
                <a:spcPts val="0"/>
              </a:spcAft>
              <a:buSzPts val="2400"/>
              <a:buChar char="•"/>
            </a:pPr>
            <a:r>
              <a:rPr lang="en-US" dirty="0"/>
              <a:t>Sometimes are probabilities are worryingly spread across multiple answers</a:t>
            </a:r>
          </a:p>
          <a:p>
            <a:pPr marL="457200" lvl="0" indent="-381000" algn="l" rtl="0">
              <a:spcBef>
                <a:spcPts val="1000"/>
              </a:spcBef>
              <a:spcAft>
                <a:spcPts val="0"/>
              </a:spcAft>
              <a:buSzPts val="2400"/>
              <a:buChar char="•"/>
            </a:pPr>
            <a:endParaRPr lang="en-US" dirty="0"/>
          </a:p>
          <a:p>
            <a:pPr marL="457200" lvl="0" indent="-381000" algn="l" rtl="0">
              <a:spcBef>
                <a:spcPts val="1000"/>
              </a:spcBef>
              <a:spcAft>
                <a:spcPts val="0"/>
              </a:spcAft>
              <a:buSzPts val="2400"/>
              <a:buChar char="•"/>
            </a:pPr>
            <a:r>
              <a:rPr lang="en-US" dirty="0"/>
              <a:t>This is even the case with modern RAG based LLMs</a:t>
            </a:r>
            <a:endParaRPr dirty="0"/>
          </a:p>
        </p:txBody>
      </p:sp>
      <p:sp>
        <p:nvSpPr>
          <p:cNvPr id="340" name="Google Shape;340;p41"/>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Why are LLMs sometimes wrong?</a:t>
            </a:r>
            <a:endParaRPr/>
          </a:p>
        </p:txBody>
      </p:sp>
      <p:pic>
        <p:nvPicPr>
          <p:cNvPr id="341" name="Google Shape;341;p41"/>
          <p:cNvPicPr preferRelativeResize="0"/>
          <p:nvPr/>
        </p:nvPicPr>
        <p:blipFill>
          <a:blip r:embed="rId3">
            <a:alphaModFix/>
          </a:blip>
          <a:stretch>
            <a:fillRect/>
          </a:stretch>
        </p:blipFill>
        <p:spPr>
          <a:xfrm>
            <a:off x="515300" y="1970076"/>
            <a:ext cx="5262800" cy="3926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46"/>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Searching is still fallible!</a:t>
            </a:r>
            <a:endParaRPr/>
          </a:p>
        </p:txBody>
      </p:sp>
      <p:sp>
        <p:nvSpPr>
          <p:cNvPr id="390" name="Google Shape;390;p46"/>
          <p:cNvSpPr txBox="1"/>
          <p:nvPr/>
        </p:nvSpPr>
        <p:spPr>
          <a:xfrm>
            <a:off x="336000" y="1544343"/>
            <a:ext cx="11692310" cy="1107300"/>
          </a:xfrm>
          <a:prstGeom prst="rect">
            <a:avLst/>
          </a:prstGeom>
          <a:noFill/>
          <a:ln>
            <a:noFill/>
          </a:ln>
        </p:spPr>
        <p:txBody>
          <a:bodyPr spcFirstLastPara="1" wrap="square" lIns="121900" tIns="121900" rIns="121900" bIns="121900" anchor="t" anchorCtr="0">
            <a:noAutofit/>
          </a:bodyPr>
          <a:lstStyle/>
          <a:p>
            <a:pPr marL="457200" lvl="0" indent="-381000" algn="l" rtl="0">
              <a:spcBef>
                <a:spcPts val="0"/>
              </a:spcBef>
              <a:spcAft>
                <a:spcPts val="0"/>
              </a:spcAft>
              <a:buSzPts val="2400"/>
              <a:buChar char="●"/>
            </a:pPr>
            <a:r>
              <a:rPr lang="en-US" sz="2400" dirty="0"/>
              <a:t>Very susceptible to the power of suggestion, even when external sources are used.</a:t>
            </a:r>
            <a:endParaRPr sz="2400" dirty="0"/>
          </a:p>
        </p:txBody>
      </p:sp>
      <p:pic>
        <p:nvPicPr>
          <p:cNvPr id="391" name="Google Shape;391;p46"/>
          <p:cNvPicPr preferRelativeResize="0"/>
          <p:nvPr/>
        </p:nvPicPr>
        <p:blipFill>
          <a:blip r:embed="rId3">
            <a:alphaModFix/>
          </a:blip>
          <a:stretch>
            <a:fillRect/>
          </a:stretch>
        </p:blipFill>
        <p:spPr>
          <a:xfrm>
            <a:off x="1914050" y="2513228"/>
            <a:ext cx="9091407" cy="370439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FB4B630A-A1C5-A08B-EEA1-1C54303C2B48}"/>
            </a:ext>
          </a:extLst>
        </p:cNvPr>
        <p:cNvGrpSpPr/>
        <p:nvPr/>
      </p:nvGrpSpPr>
      <p:grpSpPr>
        <a:xfrm>
          <a:off x="0" y="0"/>
          <a:ext cx="0" cy="0"/>
          <a:chOff x="0" y="0"/>
          <a:chExt cx="0" cy="0"/>
        </a:xfrm>
      </p:grpSpPr>
      <p:sp>
        <p:nvSpPr>
          <p:cNvPr id="389" name="Google Shape;389;p46">
            <a:extLst>
              <a:ext uri="{FF2B5EF4-FFF2-40B4-BE49-F238E27FC236}">
                <a16:creationId xmlns:a16="http://schemas.microsoft.com/office/drawing/2014/main" id="{A2E7F9FC-FA83-FB43-3DDE-7CF1FCBE19E3}"/>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Searching is still fallible! – But getting less so</a:t>
            </a:r>
            <a:endParaRPr dirty="0"/>
          </a:p>
        </p:txBody>
      </p:sp>
      <p:sp>
        <p:nvSpPr>
          <p:cNvPr id="390" name="Google Shape;390;p46">
            <a:extLst>
              <a:ext uri="{FF2B5EF4-FFF2-40B4-BE49-F238E27FC236}">
                <a16:creationId xmlns:a16="http://schemas.microsoft.com/office/drawing/2014/main" id="{4B73D7B1-FE7F-6C3A-C619-2EB8459A24D8}"/>
              </a:ext>
            </a:extLst>
          </p:cNvPr>
          <p:cNvSpPr txBox="1"/>
          <p:nvPr/>
        </p:nvSpPr>
        <p:spPr>
          <a:xfrm>
            <a:off x="336000" y="1544343"/>
            <a:ext cx="11692310" cy="4050914"/>
          </a:xfrm>
          <a:prstGeom prst="rect">
            <a:avLst/>
          </a:prstGeom>
          <a:noFill/>
          <a:ln>
            <a:noFill/>
          </a:ln>
        </p:spPr>
        <p:txBody>
          <a:bodyPr spcFirstLastPara="1" wrap="square" lIns="121900" tIns="121900" rIns="121900" bIns="121900" anchor="t" anchorCtr="0">
            <a:noAutofit/>
          </a:bodyPr>
          <a:lstStyle/>
          <a:p>
            <a:pPr marL="457200" lvl="0" indent="-381000" algn="l" rtl="0">
              <a:spcBef>
                <a:spcPts val="0"/>
              </a:spcBef>
              <a:spcAft>
                <a:spcPts val="0"/>
              </a:spcAft>
              <a:buSzPts val="2400"/>
              <a:buChar char="●"/>
            </a:pPr>
            <a:r>
              <a:rPr lang="en-US" sz="2400" dirty="0"/>
              <a:t>Here is yesterday’s equivalent question on ChatGPT</a:t>
            </a:r>
            <a:endParaRPr sz="2400" dirty="0"/>
          </a:p>
        </p:txBody>
      </p:sp>
      <p:pic>
        <p:nvPicPr>
          <p:cNvPr id="3" name="Picture 2">
            <a:extLst>
              <a:ext uri="{FF2B5EF4-FFF2-40B4-BE49-F238E27FC236}">
                <a16:creationId xmlns:a16="http://schemas.microsoft.com/office/drawing/2014/main" id="{577484D3-4DA8-D788-5202-92BDB40DADC1}"/>
              </a:ext>
            </a:extLst>
          </p:cNvPr>
          <p:cNvPicPr>
            <a:picLocks noChangeAspect="1"/>
          </p:cNvPicPr>
          <p:nvPr/>
        </p:nvPicPr>
        <p:blipFill>
          <a:blip r:embed="rId3"/>
          <a:stretch>
            <a:fillRect/>
          </a:stretch>
        </p:blipFill>
        <p:spPr>
          <a:xfrm>
            <a:off x="1729698" y="2313145"/>
            <a:ext cx="8732604" cy="3750198"/>
          </a:xfrm>
          <a:prstGeom prst="rect">
            <a:avLst/>
          </a:prstGeom>
        </p:spPr>
      </p:pic>
    </p:spTree>
    <p:extLst>
      <p:ext uri="{BB962C8B-B14F-4D97-AF65-F5344CB8AC3E}">
        <p14:creationId xmlns:p14="http://schemas.microsoft.com/office/powerpoint/2010/main" val="3880799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4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There will always be bias in these models</a:t>
            </a:r>
            <a:endParaRPr/>
          </a:p>
        </p:txBody>
      </p:sp>
      <p:pic>
        <p:nvPicPr>
          <p:cNvPr id="401" name="Google Shape;401;p47"/>
          <p:cNvPicPr preferRelativeResize="0"/>
          <p:nvPr/>
        </p:nvPicPr>
        <p:blipFill rotWithShape="1">
          <a:blip r:embed="rId3">
            <a:alphaModFix/>
          </a:blip>
          <a:srcRect l="56523" t="28617"/>
          <a:stretch/>
        </p:blipFill>
        <p:spPr>
          <a:xfrm>
            <a:off x="6881650" y="1536500"/>
            <a:ext cx="3954625" cy="3342150"/>
          </a:xfrm>
          <a:prstGeom prst="rect">
            <a:avLst/>
          </a:prstGeom>
          <a:noFill/>
          <a:ln>
            <a:noFill/>
          </a:ln>
        </p:spPr>
      </p:pic>
      <p:sp>
        <p:nvSpPr>
          <p:cNvPr id="402" name="Google Shape;402;p47"/>
          <p:cNvSpPr/>
          <p:nvPr/>
        </p:nvSpPr>
        <p:spPr>
          <a:xfrm>
            <a:off x="1217950" y="1843125"/>
            <a:ext cx="4013700" cy="2728800"/>
          </a:xfrm>
          <a:prstGeom prst="wedgeRoundRectCallout">
            <a:avLst>
              <a:gd name="adj1" fmla="val -57076"/>
              <a:gd name="adj2" fmla="val 23248"/>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Develop a function to assess the level of employability, where you can use any of the following attributes: education, joining year, payment tier, age, gender, ever benched status, leave or not decision, experience, and city.</a:t>
            </a:r>
            <a:endParaRPr sz="2000"/>
          </a:p>
        </p:txBody>
      </p:sp>
      <p:sp>
        <p:nvSpPr>
          <p:cNvPr id="403" name="Google Shape;403;p47"/>
          <p:cNvSpPr/>
          <p:nvPr/>
        </p:nvSpPr>
        <p:spPr>
          <a:xfrm>
            <a:off x="5867850" y="2885625"/>
            <a:ext cx="655800" cy="5901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404" name="Google Shape;404;p47"/>
          <p:cNvSpPr txBox="1"/>
          <p:nvPr/>
        </p:nvSpPr>
        <p:spPr>
          <a:xfrm>
            <a:off x="0" y="6451812"/>
            <a:ext cx="8047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2"/>
                </a:solidFill>
              </a:rPr>
              <a:t>Huang, Dong, et al. "Bias testing and mitigation in llm-based code generation." </a:t>
            </a:r>
            <a:r>
              <a:rPr lang="en-US" sz="800" i="1">
                <a:solidFill>
                  <a:schemeClr val="dk2"/>
                </a:solidFill>
              </a:rPr>
              <a:t>ACM Transactions on Software Engineering and Methodology</a:t>
            </a:r>
            <a:r>
              <a:rPr lang="en-US" sz="800">
                <a:solidFill>
                  <a:schemeClr val="dk2"/>
                </a:solidFill>
              </a:rPr>
              <a:t> (2024).</a:t>
            </a:r>
            <a:endParaRPr sz="800">
              <a:solidFill>
                <a:schemeClr val="dk2"/>
              </a:solidFill>
            </a:endParaRPr>
          </a:p>
        </p:txBody>
      </p:sp>
      <p:sp>
        <p:nvSpPr>
          <p:cNvPr id="405" name="Google Shape;405;p47"/>
          <p:cNvSpPr/>
          <p:nvPr/>
        </p:nvSpPr>
        <p:spPr>
          <a:xfrm>
            <a:off x="3959850" y="5227825"/>
            <a:ext cx="4272300" cy="8964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rPr>
              <a:t>Proper use can reduce bias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B943DF0F-8266-A62C-4ED2-9C1E29AA0E26}"/>
            </a:ext>
          </a:extLst>
        </p:cNvPr>
        <p:cNvGrpSpPr/>
        <p:nvPr/>
      </p:nvGrpSpPr>
      <p:grpSpPr>
        <a:xfrm>
          <a:off x="0" y="0"/>
          <a:ext cx="0" cy="0"/>
          <a:chOff x="0" y="0"/>
          <a:chExt cx="0" cy="0"/>
        </a:xfrm>
      </p:grpSpPr>
      <p:sp>
        <p:nvSpPr>
          <p:cNvPr id="380" name="Google Shape;380;p45">
            <a:extLst>
              <a:ext uri="{FF2B5EF4-FFF2-40B4-BE49-F238E27FC236}">
                <a16:creationId xmlns:a16="http://schemas.microsoft.com/office/drawing/2014/main" id="{14C1D90E-8C06-6FF0-D02A-8F52DE16EDE0}"/>
              </a:ext>
            </a:extLst>
          </p:cNvPr>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81" name="Google Shape;381;p45">
            <a:extLst>
              <a:ext uri="{FF2B5EF4-FFF2-40B4-BE49-F238E27FC236}">
                <a16:creationId xmlns:a16="http://schemas.microsoft.com/office/drawing/2014/main" id="{339195DB-AC93-CF5B-3B3B-57C217C7051A}"/>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Ethics &amp; Generative AI</a:t>
            </a:r>
            <a:endParaRPr dirty="0"/>
          </a:p>
        </p:txBody>
      </p:sp>
      <p:pic>
        <p:nvPicPr>
          <p:cNvPr id="3074" name="Picture 2" descr="Generative AI poses ethical challenges for open science | Nature Human  Behaviour">
            <a:extLst>
              <a:ext uri="{FF2B5EF4-FFF2-40B4-BE49-F238E27FC236}">
                <a16:creationId xmlns:a16="http://schemas.microsoft.com/office/drawing/2014/main" id="{0A45C3DE-493B-22FB-D2A7-1BA05AE65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079" y="3090530"/>
            <a:ext cx="6350633" cy="3469695"/>
          </a:xfrm>
          <a:prstGeom prst="rect">
            <a:avLst/>
          </a:prstGeom>
          <a:noFill/>
          <a:extLst>
            <a:ext uri="{909E8E84-426E-40DD-AFC4-6F175D3DCCD1}">
              <a14:hiddenFill xmlns:a14="http://schemas.microsoft.com/office/drawing/2010/main">
                <a:solidFill>
                  <a:srgbClr val="FFFFFF"/>
                </a:solidFill>
              </a14:hiddenFill>
            </a:ext>
          </a:extLst>
        </p:spPr>
      </p:pic>
      <p:sp>
        <p:nvSpPr>
          <p:cNvPr id="379" name="Google Shape;379;p45">
            <a:extLst>
              <a:ext uri="{FF2B5EF4-FFF2-40B4-BE49-F238E27FC236}">
                <a16:creationId xmlns:a16="http://schemas.microsoft.com/office/drawing/2014/main" id="{566C1BD4-DC3C-A9C5-87A1-C31A6D1C9BD7}"/>
              </a:ext>
            </a:extLst>
          </p:cNvPr>
          <p:cNvSpPr txBox="1">
            <a:spLocks noGrp="1"/>
          </p:cNvSpPr>
          <p:nvPr>
            <p:ph type="body" idx="1"/>
          </p:nvPr>
        </p:nvSpPr>
        <p:spPr>
          <a:xfrm>
            <a:off x="415600" y="1405075"/>
            <a:ext cx="6405000" cy="5087874"/>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GB" sz="2700" dirty="0"/>
              <a:t>Training data will always be biased, but there are other issues</a:t>
            </a:r>
          </a:p>
          <a:p>
            <a:pPr marL="457200" lvl="0" indent="-400050" algn="l" rtl="0">
              <a:spcBef>
                <a:spcPts val="1000"/>
              </a:spcBef>
              <a:spcAft>
                <a:spcPts val="0"/>
              </a:spcAft>
              <a:buSzPts val="2700"/>
              <a:buChar char="•"/>
            </a:pPr>
            <a:r>
              <a:rPr lang="en-GB" sz="2700" dirty="0"/>
              <a:t>Think about doing a data analysis using ChatGPT</a:t>
            </a:r>
          </a:p>
          <a:p>
            <a:pPr lvl="1" indent="-400050">
              <a:spcBef>
                <a:spcPts val="1000"/>
              </a:spcBef>
              <a:buSzPts val="2700"/>
            </a:pPr>
            <a:r>
              <a:rPr lang="en-GB" sz="2700" dirty="0"/>
              <a:t>Would it know whether it was appropriate to use certain covariates, e.g. age, gender?</a:t>
            </a:r>
          </a:p>
          <a:p>
            <a:pPr lvl="1" indent="-400050">
              <a:spcBef>
                <a:spcPts val="1000"/>
              </a:spcBef>
              <a:buSzPts val="2700"/>
            </a:pPr>
            <a:r>
              <a:rPr lang="en-GB" sz="2700" dirty="0"/>
              <a:t>How do we teach the students this?</a:t>
            </a:r>
          </a:p>
        </p:txBody>
      </p:sp>
    </p:spTree>
    <p:extLst>
      <p:ext uri="{BB962C8B-B14F-4D97-AF65-F5344CB8AC3E}">
        <p14:creationId xmlns:p14="http://schemas.microsoft.com/office/powerpoint/2010/main" val="4268884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18B5B-E454-F5E7-247C-3AD392CAE45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A730720-C65C-8A1E-2A25-510852447FD1}"/>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Am I qualified to speak about Generative AI?</a:t>
            </a:r>
          </a:p>
        </p:txBody>
      </p:sp>
      <p:sp>
        <p:nvSpPr>
          <p:cNvPr id="6" name="Content Placeholder 2">
            <a:extLst>
              <a:ext uri="{FF2B5EF4-FFF2-40B4-BE49-F238E27FC236}">
                <a16:creationId xmlns:a16="http://schemas.microsoft.com/office/drawing/2014/main" id="{5EB0397D-E780-0B64-E891-D9752062E8CE}"/>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were qualified to solve these issues?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Definitely not, but we try our best…</a:t>
            </a:r>
          </a:p>
        </p:txBody>
      </p:sp>
    </p:spTree>
    <p:extLst>
      <p:ext uri="{BB962C8B-B14F-4D97-AF65-F5344CB8AC3E}">
        <p14:creationId xmlns:p14="http://schemas.microsoft.com/office/powerpoint/2010/main" val="2328559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0"/>
          <p:cNvSpPr txBox="1">
            <a:spLocks noGrp="1"/>
          </p:cNvSpPr>
          <p:nvPr>
            <p:ph type="body" idx="1"/>
          </p:nvPr>
        </p:nvSpPr>
        <p:spPr>
          <a:xfrm>
            <a:off x="415600" y="1633633"/>
            <a:ext cx="11360700" cy="4472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dirty="0"/>
              <a:t>Students naively just copy the question in</a:t>
            </a:r>
          </a:p>
          <a:p>
            <a:pPr marL="457200" lvl="0" indent="-381000" algn="l" rtl="0">
              <a:spcBef>
                <a:spcPts val="1000"/>
              </a:spcBef>
              <a:spcAft>
                <a:spcPts val="0"/>
              </a:spcAft>
              <a:buSzPts val="2400"/>
              <a:buChar char="•"/>
            </a:pPr>
            <a:r>
              <a:rPr lang="en-US" dirty="0"/>
              <a:t>How do we teach them to still engage with the topic even if they extensively use Generative AI?</a:t>
            </a:r>
          </a:p>
          <a:p>
            <a:pPr marL="457200" lvl="0" indent="-381000" algn="l" rtl="0">
              <a:spcBef>
                <a:spcPts val="1000"/>
              </a:spcBef>
              <a:spcAft>
                <a:spcPts val="0"/>
              </a:spcAft>
              <a:buSzPts val="2400"/>
              <a:buChar char="•"/>
            </a:pPr>
            <a:r>
              <a:rPr lang="en-GB" dirty="0"/>
              <a:t>Can / should we teach them to use prompt engineering?</a:t>
            </a:r>
            <a:endParaRPr dirty="0"/>
          </a:p>
        </p:txBody>
      </p:sp>
      <p:sp>
        <p:nvSpPr>
          <p:cNvPr id="329" name="Google Shape;329;p40"/>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How do we teach students to use LLMs?</a:t>
            </a:r>
            <a:endParaRPr dirty="0"/>
          </a:p>
        </p:txBody>
      </p:sp>
      <p:sp>
        <p:nvSpPr>
          <p:cNvPr id="330" name="Google Shape;330;p40"/>
          <p:cNvSpPr/>
          <p:nvPr/>
        </p:nvSpPr>
        <p:spPr>
          <a:xfrm>
            <a:off x="1124250" y="3963025"/>
            <a:ext cx="2932500" cy="1508400"/>
          </a:xfrm>
          <a:prstGeom prst="wedgeRoundRectCallout">
            <a:avLst>
              <a:gd name="adj1" fmla="val -20833"/>
              <a:gd name="adj2" fmla="val 62500"/>
              <a:gd name="adj3" fmla="val 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a:solidFill>
                  <a:schemeClr val="lt1"/>
                </a:solidFill>
              </a:rPr>
              <a:t>Give me a logistic regression in R</a:t>
            </a:r>
            <a:endParaRPr sz="2100">
              <a:solidFill>
                <a:schemeClr val="lt1"/>
              </a:solidFill>
            </a:endParaRPr>
          </a:p>
        </p:txBody>
      </p:sp>
      <p:sp>
        <p:nvSpPr>
          <p:cNvPr id="331" name="Google Shape;331;p40"/>
          <p:cNvSpPr/>
          <p:nvPr/>
        </p:nvSpPr>
        <p:spPr>
          <a:xfrm>
            <a:off x="4480800" y="3963025"/>
            <a:ext cx="2932500" cy="1508400"/>
          </a:xfrm>
          <a:prstGeom prst="wedgeRoundRectCallout">
            <a:avLst>
              <a:gd name="adj1" fmla="val -20833"/>
              <a:gd name="adj2" fmla="val 62500"/>
              <a:gd name="adj3" fmla="val 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Using the R language, provide example code of a logistic regression</a:t>
            </a:r>
            <a:endParaRPr sz="2000">
              <a:solidFill>
                <a:schemeClr val="lt1"/>
              </a:solidFill>
            </a:endParaRPr>
          </a:p>
        </p:txBody>
      </p:sp>
      <p:sp>
        <p:nvSpPr>
          <p:cNvPr id="332" name="Google Shape;332;p40"/>
          <p:cNvSpPr/>
          <p:nvPr/>
        </p:nvSpPr>
        <p:spPr>
          <a:xfrm>
            <a:off x="7837350" y="3963025"/>
            <a:ext cx="2932500" cy="1508400"/>
          </a:xfrm>
          <a:prstGeom prst="wedgeRoundRectCallout">
            <a:avLst>
              <a:gd name="adj1" fmla="val -20833"/>
              <a:gd name="adj2" fmla="val 62500"/>
              <a:gd name="adj3" fmla="val 0"/>
            </a:avLst>
          </a:prstGeom>
          <a:solidFill>
            <a:srgbClr val="351C7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chemeClr val="lt1"/>
                </a:solidFill>
              </a:rPr>
              <a:t>Using the R programming language, provide a clear and well-commented example of how to perform logistic regression. Start by loading or generating a binary classification dataset. Include any necessary data preprocessing steps, such as encoding categorical variables and selecting relevant predictors. Fit a logistic regression model using the glm() function with the family = binomial argument, and explain the purpose of each key argument and line of code. The code should be readable, concise, and suitable for learners aiming to understand logistic regression in R.</a:t>
            </a:r>
            <a:endParaRPr sz="8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F5289F01-9C4E-404B-A711-E83C3A36364E}"/>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C183D7F6-B498-43B3-948B-1728B52AA6E4}">
                <adec:decorative xmlns:adec="http://schemas.microsoft.com/office/drawing/2017/decorative" val="1"/>
              </a:ext>
            </a:extLst>
          </p:cNvPr>
          <p:cNvSpPr/>
          <p:nvPr/>
        </p:nvSpPr>
        <p:spPr bwMode="auto">
          <a:xfrm>
            <a:off x="753165" y="1604801"/>
            <a:ext cx="6686985" cy="3044040"/>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p:cNvSpPr>
            <a:spLocks noGrp="1"/>
          </p:cNvSpPr>
          <p:nvPr>
            <p:ph type="title" idx="4294967295"/>
          </p:nvPr>
        </p:nvSpPr>
        <p:spPr>
          <a:xfrm>
            <a:off x="753165" y="1604800"/>
            <a:ext cx="6653222" cy="672073"/>
          </a:xfrm>
          <a:prstGeom prst="rect">
            <a:avLst/>
          </a:prstGeom>
        </p:spPr>
        <p:txBody>
          <a:bodyPr/>
          <a:lstStyle/>
          <a:p>
            <a:pPr algn="l"/>
            <a:r>
              <a:rPr lang="en-US" dirty="0">
                <a:solidFill>
                  <a:schemeClr val="tx1"/>
                </a:solidFill>
              </a:rPr>
              <a:t>Generative AI within Teaching</a:t>
            </a:r>
          </a:p>
        </p:txBody>
      </p:sp>
      <p:sp>
        <p:nvSpPr>
          <p:cNvPr id="6" name="Content Placeholder 2"/>
          <p:cNvSpPr>
            <a:spLocks noGrp="1"/>
          </p:cNvSpPr>
          <p:nvPr>
            <p:ph idx="4294967295"/>
          </p:nvPr>
        </p:nvSpPr>
        <p:spPr>
          <a:xfrm>
            <a:off x="761443" y="2180864"/>
            <a:ext cx="6536420" cy="2400264"/>
          </a:xfrm>
          <a:prstGeom prst="rect">
            <a:avLst/>
          </a:prstGeom>
        </p:spPr>
        <p:txBody>
          <a:bodyPr>
            <a:noAutofit/>
          </a:bodyPr>
          <a:lstStyle/>
          <a:p>
            <a:pPr marL="380990" indent="-380990"/>
            <a:r>
              <a:rPr lang="en-US" kern="0" dirty="0">
                <a:solidFill>
                  <a:schemeClr val="tx1"/>
                </a:solidFill>
                <a:latin typeface="Arial" charset="0"/>
                <a:ea typeface="Arial" charset="0"/>
                <a:cs typeface="Arial" charset="0"/>
              </a:rPr>
              <a:t>We have developed a course to try to help both staff and students learn to work with Generative AI tools</a:t>
            </a:r>
          </a:p>
          <a:p>
            <a:pPr marL="380990"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Similarly to what I have just presented, this does not take a theoretical approach</a:t>
            </a:r>
          </a:p>
          <a:p>
            <a:pPr marL="380990" indent="-380990"/>
            <a:endParaRPr lang="en-US" kern="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42718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6A12D-8DAE-BFD5-C860-41B13527008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8594992-C1D7-3F53-8383-B7A9A2AE0E86}"/>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Teaching GenAI</a:t>
            </a:r>
          </a:p>
        </p:txBody>
      </p:sp>
      <p:sp>
        <p:nvSpPr>
          <p:cNvPr id="6" name="Content Placeholder 2">
            <a:extLst>
              <a:ext uri="{FF2B5EF4-FFF2-40B4-BE49-F238E27FC236}">
                <a16:creationId xmlns:a16="http://schemas.microsoft.com/office/drawing/2014/main" id="{91659BC0-23EA-5DA4-D8CF-CA8A25AE62AB}"/>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What do we mean by teaching GenAI?</a:t>
            </a:r>
          </a:p>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In this context, we mean teaching people how to use tools such as ChatGPT “properly”</a:t>
            </a:r>
          </a:p>
          <a:p>
            <a:pPr marL="838190" lvl="1" indent="-380990">
              <a:spcAft>
                <a:spcPts val="667"/>
              </a:spcAft>
              <a:buFont typeface="Arial" charset="0"/>
              <a:buChar char="•"/>
            </a:pPr>
            <a:r>
              <a:rPr lang="en-GB" sz="2300" kern="0" noProof="0">
                <a:solidFill>
                  <a:srgbClr val="003560"/>
                </a:solidFill>
                <a:latin typeface="Arial" charset="0"/>
                <a:ea typeface="Arial" charset="0"/>
                <a:cs typeface="Arial" charset="0"/>
              </a:rPr>
              <a:t>What is “properly”?</a:t>
            </a:r>
          </a:p>
          <a:p>
            <a:pPr marL="838190" lvl="1" indent="-380990">
              <a:spcAft>
                <a:spcPts val="667"/>
              </a:spcAft>
              <a:buFont typeface="Arial" charset="0"/>
              <a:buChar char="•"/>
            </a:pPr>
            <a:r>
              <a:rPr lang="en-GB" sz="2300" kern="0" noProof="0">
                <a:solidFill>
                  <a:srgbClr val="003560"/>
                </a:solidFill>
                <a:latin typeface="Arial" charset="0"/>
                <a:ea typeface="Arial" charset="0"/>
                <a:cs typeface="Arial" charset="0"/>
              </a:rPr>
              <a:t>How do we do this in the context of statistics?</a:t>
            </a:r>
          </a:p>
          <a:p>
            <a:pPr marL="838190" lvl="1"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pic>
        <p:nvPicPr>
          <p:cNvPr id="1026" name="Picture 2" descr="Generated image">
            <a:extLst>
              <a:ext uri="{FF2B5EF4-FFF2-40B4-BE49-F238E27FC236}">
                <a16:creationId xmlns:a16="http://schemas.microsoft.com/office/drawing/2014/main" id="{466CAA4C-A45B-F791-2167-837BD7355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34" b="39934"/>
          <a:stretch/>
        </p:blipFill>
        <p:spPr bwMode="auto">
          <a:xfrm>
            <a:off x="952500" y="3877072"/>
            <a:ext cx="10287000" cy="275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97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EDE66-90AB-A3E0-088D-852091AA9E8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E45A67C-E60D-2C05-D064-E4F31FFCF786}"/>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Why should we teach GenAI?</a:t>
            </a:r>
          </a:p>
        </p:txBody>
      </p:sp>
      <p:sp>
        <p:nvSpPr>
          <p:cNvPr id="6" name="Content Placeholder 2">
            <a:extLst>
              <a:ext uri="{FF2B5EF4-FFF2-40B4-BE49-F238E27FC236}">
                <a16:creationId xmlns:a16="http://schemas.microsoft.com/office/drawing/2014/main" id="{996CBC45-F5E2-9073-0BE2-0B91A2C7034A}"/>
              </a:ext>
            </a:extLst>
          </p:cNvPr>
          <p:cNvSpPr>
            <a:spLocks noGrp="1"/>
          </p:cNvSpPr>
          <p:nvPr>
            <p:ph idx="4294967295"/>
          </p:nvPr>
        </p:nvSpPr>
        <p:spPr>
          <a:xfrm>
            <a:off x="177799" y="1604800"/>
            <a:ext cx="10549112"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Policy at many institutes allows the use of GenAI</a:t>
            </a:r>
          </a:p>
          <a:p>
            <a:pPr marL="380990" indent="-380990">
              <a:spcAft>
                <a:spcPts val="667"/>
              </a:spcAft>
              <a:buFont typeface="Arial" charset="0"/>
              <a:buChar char="•"/>
            </a:pPr>
            <a:endParaRPr lang="en-GB" sz="12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Our students and staff are using it whether we want them to or not</a:t>
            </a:r>
          </a:p>
          <a:p>
            <a:pPr marL="380990" indent="-380990">
              <a:spcAft>
                <a:spcPts val="667"/>
              </a:spcAft>
              <a:buFont typeface="Arial" charset="0"/>
              <a:buChar char="•"/>
            </a:pPr>
            <a:endParaRPr lang="en-GB" sz="11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Students will use it in jobs once they graduate. How can they use it safely and effectively if they don’t understand it?</a:t>
            </a:r>
          </a:p>
        </p:txBody>
      </p:sp>
      <p:pic>
        <p:nvPicPr>
          <p:cNvPr id="3" name="Picture 2">
            <a:extLst>
              <a:ext uri="{FF2B5EF4-FFF2-40B4-BE49-F238E27FC236}">
                <a16:creationId xmlns:a16="http://schemas.microsoft.com/office/drawing/2014/main" id="{ED6D19F3-B660-DCFB-2ADB-0FCB61203CF7}"/>
              </a:ext>
            </a:extLst>
          </p:cNvPr>
          <p:cNvPicPr>
            <a:picLocks noChangeAspect="1"/>
          </p:cNvPicPr>
          <p:nvPr/>
        </p:nvPicPr>
        <p:blipFill>
          <a:blip r:embed="rId3"/>
          <a:stretch>
            <a:fillRect/>
          </a:stretch>
        </p:blipFill>
        <p:spPr>
          <a:xfrm>
            <a:off x="6305259" y="3886047"/>
            <a:ext cx="5658141" cy="2971953"/>
          </a:xfrm>
          <a:prstGeom prst="rect">
            <a:avLst/>
          </a:prstGeom>
        </p:spPr>
      </p:pic>
    </p:spTree>
    <p:extLst>
      <p:ext uri="{BB962C8B-B14F-4D97-AF65-F5344CB8AC3E}">
        <p14:creationId xmlns:p14="http://schemas.microsoft.com/office/powerpoint/2010/main" val="3695302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61083-61D1-A02A-8AE7-12712280EB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5EFDA30-E4D6-428C-7FDA-4D150CFF5A75}"/>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Students and GenAI</a:t>
            </a:r>
          </a:p>
        </p:txBody>
      </p:sp>
      <p:sp>
        <p:nvSpPr>
          <p:cNvPr id="6" name="Content Placeholder 2">
            <a:extLst>
              <a:ext uri="{FF2B5EF4-FFF2-40B4-BE49-F238E27FC236}">
                <a16:creationId xmlns:a16="http://schemas.microsoft.com/office/drawing/2014/main" id="{D1E86490-492F-FEFC-48BE-6FF76D5B9D51}"/>
              </a:ext>
            </a:extLst>
          </p:cNvPr>
          <p:cNvSpPr>
            <a:spLocks noGrp="1"/>
          </p:cNvSpPr>
          <p:nvPr>
            <p:ph idx="4294967295"/>
          </p:nvPr>
        </p:nvSpPr>
        <p:spPr>
          <a:xfrm>
            <a:off x="177799" y="1604800"/>
            <a:ext cx="7562913"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Currently our students are using it badly</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We tried to encourage its more open use this year through the traffic light system</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More on this later</a:t>
            </a: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Students don’t understand how to learn from it, nor probably do staff or industry</a:t>
            </a:r>
          </a:p>
        </p:txBody>
      </p:sp>
      <p:pic>
        <p:nvPicPr>
          <p:cNvPr id="3" name="Picture 2">
            <a:extLst>
              <a:ext uri="{FF2B5EF4-FFF2-40B4-BE49-F238E27FC236}">
                <a16:creationId xmlns:a16="http://schemas.microsoft.com/office/drawing/2014/main" id="{3A10A62A-916A-25FA-023F-2EBAB5AF468F}"/>
              </a:ext>
            </a:extLst>
          </p:cNvPr>
          <p:cNvPicPr>
            <a:picLocks noChangeAspect="1"/>
          </p:cNvPicPr>
          <p:nvPr/>
        </p:nvPicPr>
        <p:blipFill>
          <a:blip r:embed="rId3"/>
          <a:stretch>
            <a:fillRect/>
          </a:stretch>
        </p:blipFill>
        <p:spPr>
          <a:xfrm>
            <a:off x="7809368" y="1595369"/>
            <a:ext cx="4020493" cy="4020493"/>
          </a:xfrm>
          <a:prstGeom prst="rect">
            <a:avLst/>
          </a:prstGeom>
        </p:spPr>
      </p:pic>
    </p:spTree>
    <p:extLst>
      <p:ext uri="{BB962C8B-B14F-4D97-AF65-F5344CB8AC3E}">
        <p14:creationId xmlns:p14="http://schemas.microsoft.com/office/powerpoint/2010/main" val="3935133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286ED-9535-D2E7-EC6F-1FF259E7FBC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F95B294-3333-615D-0037-54BB3D1713E2}"/>
              </a:ext>
            </a:extLst>
          </p:cNvPr>
          <p:cNvSpPr>
            <a:spLocks noGrp="1"/>
          </p:cNvSpPr>
          <p:nvPr>
            <p:ph type="title"/>
          </p:nvPr>
        </p:nvSpPr>
        <p:spPr>
          <a:xfrm>
            <a:off x="2752437" y="716014"/>
            <a:ext cx="9210963" cy="888786"/>
          </a:xfrm>
          <a:prstGeom prst="rect">
            <a:avLst/>
          </a:prstGeom>
        </p:spPr>
        <p:txBody>
          <a:bodyPr>
            <a:normAutofit/>
          </a:bodyPr>
          <a:lstStyle/>
          <a:p>
            <a:pPr algn="l"/>
            <a:r>
              <a:rPr lang="en-GB" noProof="0"/>
              <a:t>Staff and GenAI</a:t>
            </a:r>
          </a:p>
        </p:txBody>
      </p:sp>
      <p:sp>
        <p:nvSpPr>
          <p:cNvPr id="6" name="Content Placeholder 2">
            <a:extLst>
              <a:ext uri="{FF2B5EF4-FFF2-40B4-BE49-F238E27FC236}">
                <a16:creationId xmlns:a16="http://schemas.microsoft.com/office/drawing/2014/main" id="{556C40B1-2B86-F9C0-2851-872783EF6BD4}"/>
              </a:ext>
            </a:extLst>
          </p:cNvPr>
          <p:cNvSpPr>
            <a:spLocks noGrp="1"/>
          </p:cNvSpPr>
          <p:nvPr>
            <p:ph idx="4294967295"/>
          </p:nvPr>
        </p:nvSpPr>
        <p:spPr>
          <a:xfrm>
            <a:off x="177799" y="1604800"/>
            <a:ext cx="9889654"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Its not just students… staff are using it badly as well…</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They are using it where they shouldn’t be, and not where they maybe should be</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Many just don’t understand what it is? Or how				 to use it effectively</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Could it be used in a research context? UKRI 			         allows it… I know Profs who already use it to 			           write grants…</a:t>
            </a:r>
            <a:endParaRPr lang="en-GB" sz="2300" kern="0" noProof="0">
              <a:solidFill>
                <a:srgbClr val="003560"/>
              </a:solidFill>
              <a:latin typeface="Arial" charset="0"/>
              <a:ea typeface="Arial" charset="0"/>
              <a:cs typeface="Arial" charset="0"/>
            </a:endParaRPr>
          </a:p>
        </p:txBody>
      </p:sp>
      <p:pic>
        <p:nvPicPr>
          <p:cNvPr id="1028" name="Picture 4" descr="Generated image">
            <a:extLst>
              <a:ext uri="{FF2B5EF4-FFF2-40B4-BE49-F238E27FC236}">
                <a16:creationId xmlns:a16="http://schemas.microsoft.com/office/drawing/2014/main" id="{5055A559-C2B3-3FED-6D1C-C280B1EABA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4368" y="3218688"/>
            <a:ext cx="5141976" cy="342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716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8317-C858-F53A-4513-BBA20704E00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433C5EF-6917-CFF6-24FD-52E99B3C6517}"/>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What is our course about?</a:t>
            </a:r>
          </a:p>
        </p:txBody>
      </p:sp>
      <p:sp>
        <p:nvSpPr>
          <p:cNvPr id="6" name="Content Placeholder 2">
            <a:extLst>
              <a:ext uri="{FF2B5EF4-FFF2-40B4-BE49-F238E27FC236}">
                <a16:creationId xmlns:a16="http://schemas.microsoft.com/office/drawing/2014/main" id="{8C5251C6-0E2F-D6B5-E28C-E621A4BB16CF}"/>
              </a:ext>
            </a:extLst>
          </p:cNvPr>
          <p:cNvSpPr>
            <a:spLocks noGrp="1"/>
          </p:cNvSpPr>
          <p:nvPr>
            <p:ph idx="4294967295"/>
          </p:nvPr>
        </p:nvSpPr>
        <p:spPr>
          <a:xfrm>
            <a:off x="177800" y="1604800"/>
            <a:ext cx="7590073"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It </a:t>
            </a:r>
            <a:r>
              <a:rPr lang="en-GB" sz="2300" b="1" u="sng" kern="0" noProof="0">
                <a:solidFill>
                  <a:srgbClr val="003560"/>
                </a:solidFill>
                <a:latin typeface="Arial" charset="0"/>
                <a:ea typeface="Arial" charset="0"/>
                <a:cs typeface="Arial" charset="0"/>
              </a:rPr>
              <a:t>does not </a:t>
            </a:r>
            <a:r>
              <a:rPr lang="en-GB" sz="2300" kern="0" noProof="0">
                <a:solidFill>
                  <a:srgbClr val="003560"/>
                </a:solidFill>
                <a:latin typeface="Arial" charset="0"/>
                <a:ea typeface="Arial" charset="0"/>
                <a:cs typeface="Arial" charset="0"/>
              </a:rPr>
              <a:t>aim to teach the theory of Large Language Models </a:t>
            </a:r>
            <a:r>
              <a:rPr lang="en-GB" sz="2300" kern="0">
                <a:solidFill>
                  <a:srgbClr val="003560"/>
                </a:solidFill>
                <a:latin typeface="Arial" charset="0"/>
                <a:ea typeface="Arial" charset="0"/>
                <a:cs typeface="Arial" charset="0"/>
              </a:rPr>
              <a:t>or even neural networks</a:t>
            </a: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It </a:t>
            </a:r>
            <a:r>
              <a:rPr lang="en-GB" sz="2300" b="1" u="sng" kern="0">
                <a:solidFill>
                  <a:srgbClr val="003560"/>
                </a:solidFill>
                <a:latin typeface="Arial" charset="0"/>
                <a:ea typeface="Arial" charset="0"/>
                <a:cs typeface="Arial" charset="0"/>
              </a:rPr>
              <a:t>does not </a:t>
            </a:r>
            <a:r>
              <a:rPr lang="en-GB" sz="2300" kern="0">
                <a:solidFill>
                  <a:srgbClr val="003560"/>
                </a:solidFill>
                <a:latin typeface="Arial" charset="0"/>
                <a:ea typeface="Arial" charset="0"/>
                <a:cs typeface="Arial" charset="0"/>
              </a:rPr>
              <a:t>aim to tell people what they should and shouldn’t do with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It </a:t>
            </a:r>
            <a:r>
              <a:rPr lang="en-GB" sz="2300" b="1" u="sng" kern="0">
                <a:solidFill>
                  <a:srgbClr val="003560"/>
                </a:solidFill>
                <a:latin typeface="Arial" charset="0"/>
                <a:ea typeface="Arial" charset="0"/>
                <a:cs typeface="Arial" charset="0"/>
              </a:rPr>
              <a:t>does</a:t>
            </a:r>
            <a:r>
              <a:rPr lang="en-GB" sz="2300" kern="0">
                <a:solidFill>
                  <a:srgbClr val="003560"/>
                </a:solidFill>
                <a:latin typeface="Arial" charset="0"/>
                <a:ea typeface="Arial" charset="0"/>
                <a:cs typeface="Arial" charset="0"/>
              </a:rPr>
              <a:t> aim to encourage people to self-evaluate their own use or potential use of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It </a:t>
            </a:r>
            <a:r>
              <a:rPr lang="en-GB" sz="2300" b="1" u="sng" kern="0">
                <a:solidFill>
                  <a:srgbClr val="003560"/>
                </a:solidFill>
                <a:latin typeface="Arial" charset="0"/>
                <a:ea typeface="Arial" charset="0"/>
                <a:cs typeface="Arial" charset="0"/>
              </a:rPr>
              <a:t>does</a:t>
            </a:r>
            <a:r>
              <a:rPr lang="en-GB" sz="2300" kern="0">
                <a:solidFill>
                  <a:srgbClr val="003560"/>
                </a:solidFill>
                <a:latin typeface="Arial" charset="0"/>
                <a:ea typeface="Arial" charset="0"/>
                <a:cs typeface="Arial" charset="0"/>
              </a:rPr>
              <a:t> aim to give them things to think about when using GenAI in the context of Data Science</a:t>
            </a:r>
          </a:p>
        </p:txBody>
      </p:sp>
      <p:pic>
        <p:nvPicPr>
          <p:cNvPr id="7" name="Picture 6">
            <a:extLst>
              <a:ext uri="{FF2B5EF4-FFF2-40B4-BE49-F238E27FC236}">
                <a16:creationId xmlns:a16="http://schemas.microsoft.com/office/drawing/2014/main" id="{9A1C41F0-8325-AC04-F844-BFFA83F86D84}"/>
              </a:ext>
            </a:extLst>
          </p:cNvPr>
          <p:cNvPicPr>
            <a:picLocks noChangeAspect="1"/>
          </p:cNvPicPr>
          <p:nvPr/>
        </p:nvPicPr>
        <p:blipFill>
          <a:blip r:embed="rId3"/>
          <a:stretch>
            <a:fillRect/>
          </a:stretch>
        </p:blipFill>
        <p:spPr>
          <a:xfrm>
            <a:off x="7957493" y="1400646"/>
            <a:ext cx="4056707" cy="4056707"/>
          </a:xfrm>
          <a:prstGeom prst="rect">
            <a:avLst/>
          </a:prstGeom>
        </p:spPr>
      </p:pic>
    </p:spTree>
    <p:extLst>
      <p:ext uri="{BB962C8B-B14F-4D97-AF65-F5344CB8AC3E}">
        <p14:creationId xmlns:p14="http://schemas.microsoft.com/office/powerpoint/2010/main" val="3572356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C0940-06E7-E3EF-697E-32CA907E400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E751E87-101E-750D-467E-ADE2699A1CBC}"/>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Key Themes</a:t>
            </a:r>
          </a:p>
        </p:txBody>
      </p:sp>
      <p:sp>
        <p:nvSpPr>
          <p:cNvPr id="6" name="Content Placeholder 2">
            <a:extLst>
              <a:ext uri="{FF2B5EF4-FFF2-40B4-BE49-F238E27FC236}">
                <a16:creationId xmlns:a16="http://schemas.microsoft.com/office/drawing/2014/main" id="{65857B66-D8DB-409A-74BD-9511AAEA83BF}"/>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The course structure is based around 4 key themes</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838190" lvl="1" indent="-380990">
              <a:spcAft>
                <a:spcPts val="667"/>
              </a:spcAft>
              <a:buFont typeface="Arial" charset="0"/>
              <a:buChar char="•"/>
            </a:pPr>
            <a:r>
              <a:rPr lang="en-US" sz="2300" b="1" kern="0" noProof="0">
                <a:solidFill>
                  <a:srgbClr val="003560"/>
                </a:solidFill>
                <a:latin typeface="Arial" charset="0"/>
                <a:ea typeface="Arial" charset="0"/>
                <a:cs typeface="Arial" charset="0"/>
              </a:rPr>
              <a:t>Education</a:t>
            </a:r>
            <a:r>
              <a:rPr lang="en-US" sz="2300" kern="0" noProof="0">
                <a:solidFill>
                  <a:srgbClr val="003560"/>
                </a:solidFill>
                <a:latin typeface="Arial" charset="0"/>
                <a:ea typeface="Arial" charset="0"/>
                <a:cs typeface="Arial" charset="0"/>
              </a:rPr>
              <a:t> </a:t>
            </a:r>
            <a:r>
              <a:rPr lang="en-US" sz="2300" b="1" kern="0">
                <a:solidFill>
                  <a:srgbClr val="003560"/>
                </a:solidFill>
                <a:latin typeface="Arial" charset="0"/>
                <a:ea typeface="Arial" charset="0"/>
                <a:cs typeface="Arial" charset="0"/>
              </a:rPr>
              <a:t>–</a:t>
            </a:r>
            <a:r>
              <a:rPr lang="en-US" sz="2300" kern="0">
                <a:solidFill>
                  <a:srgbClr val="003560"/>
                </a:solidFill>
                <a:latin typeface="Arial" charset="0"/>
                <a:ea typeface="Arial" charset="0"/>
                <a:cs typeface="Arial" charset="0"/>
              </a:rPr>
              <a:t> </a:t>
            </a:r>
            <a:r>
              <a:rPr lang="en-US" sz="2300" kern="0" noProof="0">
                <a:solidFill>
                  <a:srgbClr val="003560"/>
                </a:solidFill>
                <a:latin typeface="Arial" charset="0"/>
                <a:ea typeface="Arial" charset="0"/>
                <a:cs typeface="Arial" charset="0"/>
              </a:rPr>
              <a:t>Understanding the strengths and weaknesses of GenAI</a:t>
            </a:r>
          </a:p>
          <a:p>
            <a:pPr marL="838190" lvl="1" indent="-380990">
              <a:spcAft>
                <a:spcPts val="667"/>
              </a:spcAft>
              <a:buFont typeface="Arial" charset="0"/>
              <a:buChar char="•"/>
            </a:pPr>
            <a:r>
              <a:rPr lang="en-US" sz="2300" b="1" kern="0" noProof="0">
                <a:solidFill>
                  <a:srgbClr val="003560"/>
                </a:solidFill>
                <a:latin typeface="Arial" charset="0"/>
                <a:ea typeface="Arial" charset="0"/>
                <a:cs typeface="Arial" charset="0"/>
              </a:rPr>
              <a:t>Development</a:t>
            </a:r>
            <a:r>
              <a:rPr lang="en-US" sz="2300" kern="0" noProof="0">
                <a:solidFill>
                  <a:srgbClr val="003560"/>
                </a:solidFill>
                <a:latin typeface="Arial" charset="0"/>
                <a:ea typeface="Arial" charset="0"/>
                <a:cs typeface="Arial" charset="0"/>
              </a:rPr>
              <a:t> </a:t>
            </a:r>
            <a:r>
              <a:rPr lang="en-US" sz="2300" b="1" kern="0">
                <a:solidFill>
                  <a:srgbClr val="003560"/>
                </a:solidFill>
                <a:latin typeface="Arial" charset="0"/>
                <a:ea typeface="Arial" charset="0"/>
                <a:cs typeface="Arial" charset="0"/>
              </a:rPr>
              <a:t>–</a:t>
            </a:r>
            <a:r>
              <a:rPr lang="en-US" sz="2300" kern="0">
                <a:solidFill>
                  <a:srgbClr val="003560"/>
                </a:solidFill>
                <a:latin typeface="Arial" charset="0"/>
                <a:ea typeface="Arial" charset="0"/>
                <a:cs typeface="Arial" charset="0"/>
              </a:rPr>
              <a:t> </a:t>
            </a:r>
            <a:r>
              <a:rPr lang="en-US" sz="2300" kern="0" noProof="0">
                <a:solidFill>
                  <a:srgbClr val="003560"/>
                </a:solidFill>
                <a:latin typeface="Arial" charset="0"/>
                <a:ea typeface="Arial" charset="0"/>
                <a:cs typeface="Arial" charset="0"/>
              </a:rPr>
              <a:t>How to use GenAI to learn and develop code/models</a:t>
            </a:r>
          </a:p>
          <a:p>
            <a:pPr marL="838190" lvl="1" indent="-380990">
              <a:spcAft>
                <a:spcPts val="667"/>
              </a:spcAft>
              <a:buFont typeface="Arial" charset="0"/>
              <a:buChar char="•"/>
            </a:pPr>
            <a:r>
              <a:rPr lang="en-US" sz="2300" b="1" kern="0" noProof="0">
                <a:solidFill>
                  <a:srgbClr val="003560"/>
                </a:solidFill>
                <a:latin typeface="Arial" charset="0"/>
                <a:ea typeface="Arial" charset="0"/>
                <a:cs typeface="Arial" charset="0"/>
              </a:rPr>
              <a:t>Reporting</a:t>
            </a:r>
            <a:r>
              <a:rPr lang="en-US" sz="2300" kern="0" noProof="0">
                <a:solidFill>
                  <a:srgbClr val="003560"/>
                </a:solidFill>
                <a:latin typeface="Arial" charset="0"/>
                <a:ea typeface="Arial" charset="0"/>
                <a:cs typeface="Arial" charset="0"/>
              </a:rPr>
              <a:t> </a:t>
            </a:r>
            <a:r>
              <a:rPr lang="en-US" sz="2300" b="1" kern="0">
                <a:solidFill>
                  <a:srgbClr val="003560"/>
                </a:solidFill>
                <a:latin typeface="Arial" charset="0"/>
                <a:ea typeface="Arial" charset="0"/>
                <a:cs typeface="Arial" charset="0"/>
              </a:rPr>
              <a:t>–</a:t>
            </a:r>
            <a:r>
              <a:rPr lang="en-US" sz="2300" kern="0">
                <a:solidFill>
                  <a:srgbClr val="003560"/>
                </a:solidFill>
                <a:latin typeface="Arial" charset="0"/>
                <a:ea typeface="Arial" charset="0"/>
                <a:cs typeface="Arial" charset="0"/>
              </a:rPr>
              <a:t> </a:t>
            </a:r>
            <a:r>
              <a:rPr lang="en-US" sz="2300" kern="0" noProof="0">
                <a:solidFill>
                  <a:srgbClr val="003560"/>
                </a:solidFill>
                <a:latin typeface="Arial" charset="0"/>
                <a:ea typeface="Arial" charset="0"/>
                <a:cs typeface="Arial" charset="0"/>
              </a:rPr>
              <a:t>Thinking about when and where it might make sense to document what has been done</a:t>
            </a:r>
          </a:p>
          <a:p>
            <a:pPr marL="838190" lvl="1" indent="-380990">
              <a:spcAft>
                <a:spcPts val="667"/>
              </a:spcAft>
              <a:buFont typeface="Arial" charset="0"/>
              <a:buChar char="•"/>
            </a:pPr>
            <a:r>
              <a:rPr lang="en-US" sz="2300" b="1" kern="0" noProof="0">
                <a:solidFill>
                  <a:srgbClr val="003560"/>
                </a:solidFill>
                <a:latin typeface="Arial" charset="0"/>
                <a:ea typeface="Arial" charset="0"/>
                <a:cs typeface="Arial" charset="0"/>
              </a:rPr>
              <a:t>Safety </a:t>
            </a:r>
            <a:r>
              <a:rPr lang="en-US" sz="2300" b="1" kern="0">
                <a:solidFill>
                  <a:srgbClr val="003560"/>
                </a:solidFill>
                <a:latin typeface="Arial" charset="0"/>
                <a:ea typeface="Arial" charset="0"/>
                <a:cs typeface="Arial" charset="0"/>
              </a:rPr>
              <a:t>–</a:t>
            </a:r>
            <a:r>
              <a:rPr lang="en-US" sz="2300" kern="0">
                <a:solidFill>
                  <a:srgbClr val="003560"/>
                </a:solidFill>
                <a:latin typeface="Arial" charset="0"/>
                <a:ea typeface="Arial" charset="0"/>
                <a:cs typeface="Arial" charset="0"/>
              </a:rPr>
              <a:t> </a:t>
            </a:r>
            <a:r>
              <a:rPr lang="en-US" sz="2300" kern="0" noProof="0">
                <a:solidFill>
                  <a:srgbClr val="003560"/>
                </a:solidFill>
                <a:latin typeface="Arial" charset="0"/>
                <a:ea typeface="Arial" charset="0"/>
                <a:cs typeface="Arial" charset="0"/>
              </a:rPr>
              <a:t>Things to consider when setting guidelines</a:t>
            </a:r>
          </a:p>
          <a:p>
            <a:pPr marL="380990" indent="-380990">
              <a:spcAft>
                <a:spcPts val="667"/>
              </a:spcAft>
              <a:buFont typeface="Arial" charset="0"/>
              <a:buChar char="•"/>
            </a:pPr>
            <a:endParaRPr lang="en-US"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noProof="0">
                <a:solidFill>
                  <a:srgbClr val="003560"/>
                </a:solidFill>
                <a:latin typeface="Arial" charset="0"/>
                <a:ea typeface="Arial" charset="0"/>
                <a:cs typeface="Arial" charset="0"/>
              </a:rPr>
              <a:t>We welcome any feedback or suggestions</a:t>
            </a: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1800480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0FFDC-091E-96F9-38DF-173B5B176E7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DC26666-4791-7EB8-2274-7C42FD2A1EE5}"/>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Education</a:t>
            </a:r>
          </a:p>
        </p:txBody>
      </p:sp>
      <p:sp>
        <p:nvSpPr>
          <p:cNvPr id="6" name="Content Placeholder 2">
            <a:extLst>
              <a:ext uri="{FF2B5EF4-FFF2-40B4-BE49-F238E27FC236}">
                <a16:creationId xmlns:a16="http://schemas.microsoft.com/office/drawing/2014/main" id="{28BB0096-3DEC-92D8-FDF7-DECB19905704}"/>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a:solidFill>
                  <a:srgbClr val="003560"/>
                </a:solidFill>
                <a:latin typeface="Arial" charset="0"/>
                <a:ea typeface="Arial" charset="0"/>
                <a:cs typeface="Arial" charset="0"/>
              </a:rPr>
              <a:t>Aim: To give the key concepts behind GenAI and how it works</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How does it work? – </a:t>
            </a:r>
            <a:r>
              <a:rPr lang="en-GB" sz="2300" kern="0">
                <a:solidFill>
                  <a:srgbClr val="003560"/>
                </a:solidFill>
                <a:latin typeface="Arial" charset="0"/>
                <a:ea typeface="Arial" charset="0"/>
                <a:cs typeface="Arial" charset="0"/>
              </a:rPr>
              <a:t>How does an LLM “know” things? Where does it get the data from and how does it generate text?</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What are its limitations? – </a:t>
            </a:r>
            <a:r>
              <a:rPr lang="en-GB" sz="2300" kern="0">
                <a:solidFill>
                  <a:srgbClr val="003560"/>
                </a:solidFill>
                <a:latin typeface="Arial" charset="0"/>
                <a:ea typeface="Arial" charset="0"/>
                <a:cs typeface="Arial" charset="0"/>
              </a:rPr>
              <a:t>Covering a range of issues such as ethics, diversity, hallucinations, bias, and higher order skills</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Staying Safe with GenAI – </a:t>
            </a:r>
            <a:r>
              <a:rPr lang="en-GB" sz="2300" kern="0">
                <a:solidFill>
                  <a:srgbClr val="003560"/>
                </a:solidFill>
                <a:latin typeface="Arial" charset="0"/>
                <a:ea typeface="Arial" charset="0"/>
                <a:cs typeface="Arial" charset="0"/>
              </a:rPr>
              <a:t>Topics such as critical evaluation, fact checking, limitations, and information corruption in content</a:t>
            </a: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944348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C2A23-ED5D-5373-A0F8-52121F217BC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65D7A55-C520-1A50-3153-0D4E60CA5A1A}"/>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Development</a:t>
            </a:r>
          </a:p>
        </p:txBody>
      </p:sp>
      <p:sp>
        <p:nvSpPr>
          <p:cNvPr id="6" name="Content Placeholder 2">
            <a:extLst>
              <a:ext uri="{FF2B5EF4-FFF2-40B4-BE49-F238E27FC236}">
                <a16:creationId xmlns:a16="http://schemas.microsoft.com/office/drawing/2014/main" id="{3A83121B-C9DC-EEDF-CD10-4A617A34BAD4}"/>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Aim: Make people consider how to use GenAI in an effective manner</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Learning Strategy – </a:t>
            </a:r>
            <a:r>
              <a:rPr lang="en-GB" sz="2300" kern="0" noProof="0">
                <a:solidFill>
                  <a:srgbClr val="003560"/>
                </a:solidFill>
                <a:latin typeface="Arial" charset="0"/>
                <a:ea typeface="Arial" charset="0"/>
                <a:cs typeface="Arial" charset="0"/>
              </a:rPr>
              <a:t>How do we go about learning things using GenAI? How do we map a path from what we know to what we don’t </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Development Strategy – </a:t>
            </a:r>
            <a:r>
              <a:rPr lang="en-GB" sz="2300" kern="0" noProof="0">
                <a:solidFill>
                  <a:srgbClr val="003560"/>
                </a:solidFill>
                <a:latin typeface="Arial" charset="0"/>
                <a:ea typeface="Arial" charset="0"/>
                <a:cs typeface="Arial" charset="0"/>
              </a:rPr>
              <a:t>Working out what GenAI can be used for in a project. What aspects of the project might it be helpful or unhelpful with?</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Effective Usage – </a:t>
            </a:r>
            <a:r>
              <a:rPr lang="en-GB" sz="2300" kern="0" noProof="0">
                <a:solidFill>
                  <a:srgbClr val="003560"/>
                </a:solidFill>
                <a:latin typeface="Arial" charset="0"/>
                <a:ea typeface="Arial" charset="0"/>
                <a:cs typeface="Arial" charset="0"/>
              </a:rPr>
              <a:t>Thinking about effective ways to communicate with GenAI tools. Avoiding effective prompting literature, just giving things to think about</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4020996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EEDD8-37D3-848E-589F-38356EEA457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47DE17C-3F5E-6951-0D24-B68E1DDA6162}"/>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Am I qualified to speak about Generative AI?</a:t>
            </a:r>
          </a:p>
        </p:txBody>
      </p:sp>
      <p:sp>
        <p:nvSpPr>
          <p:cNvPr id="6" name="Content Placeholder 2">
            <a:extLst>
              <a:ext uri="{FF2B5EF4-FFF2-40B4-BE49-F238E27FC236}">
                <a16:creationId xmlns:a16="http://schemas.microsoft.com/office/drawing/2014/main" id="{8C91BAE2-CCA2-9541-D6AF-7A3A2D335878}"/>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were qualified to solve these issues?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Definitely not, but we try our best…</a:t>
            </a:r>
          </a:p>
          <a:p>
            <a:pPr marL="838190" lvl="1" indent="-380990">
              <a:spcAft>
                <a:spcPts val="667"/>
              </a:spcAft>
              <a:buFont typeface="Arial" charset="0"/>
              <a:buChar char="•"/>
            </a:pPr>
            <a:endParaRPr lang="en-US" sz="10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saw issues across lots of areas and set out to see if we could help</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In lab exams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Student projects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Staff not understanding Generative AI</a:t>
            </a:r>
          </a:p>
        </p:txBody>
      </p:sp>
    </p:spTree>
    <p:extLst>
      <p:ext uri="{BB962C8B-B14F-4D97-AF65-F5344CB8AC3E}">
        <p14:creationId xmlns:p14="http://schemas.microsoft.com/office/powerpoint/2010/main" val="1102055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806AA-3466-6D25-9D1D-B1BD219E009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2E7D7A7-1F74-BC97-21D4-E3DF5D1A1A7C}"/>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Reporting</a:t>
            </a:r>
          </a:p>
        </p:txBody>
      </p:sp>
      <p:sp>
        <p:nvSpPr>
          <p:cNvPr id="6" name="Content Placeholder 2">
            <a:extLst>
              <a:ext uri="{FF2B5EF4-FFF2-40B4-BE49-F238E27FC236}">
                <a16:creationId xmlns:a16="http://schemas.microsoft.com/office/drawing/2014/main" id="{23341068-48E5-7897-6D17-A1402BCB5328}"/>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Aim: Make people consider how they record how they have used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Generative Process – </a:t>
            </a:r>
            <a:r>
              <a:rPr lang="en-GB" sz="2300" kern="0" noProof="0">
                <a:solidFill>
                  <a:srgbClr val="003560"/>
                </a:solidFill>
                <a:latin typeface="Arial" charset="0"/>
                <a:ea typeface="Arial" charset="0"/>
                <a:cs typeface="Arial" charset="0"/>
              </a:rPr>
              <a:t>What code was generated using GenAI? </a:t>
            </a:r>
            <a:r>
              <a:rPr lang="en-GB" sz="2300" kern="0">
                <a:solidFill>
                  <a:srgbClr val="003560"/>
                </a:solidFill>
                <a:latin typeface="Arial" charset="0"/>
                <a:ea typeface="Arial" charset="0"/>
                <a:cs typeface="Arial" charset="0"/>
              </a:rPr>
              <a:t>How was it tested? What systems or modelling will rely on it in the future?</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Regulations &amp; Reporting – </a:t>
            </a:r>
            <a:r>
              <a:rPr lang="en-GB" sz="2300" kern="0">
                <a:solidFill>
                  <a:srgbClr val="003560"/>
                </a:solidFill>
                <a:latin typeface="Arial" charset="0"/>
                <a:ea typeface="Arial" charset="0"/>
                <a:cs typeface="Arial" charset="0"/>
              </a:rPr>
              <a:t>What internal or external regulations need to be considered? Has it been discussed this with a manager or supervisor?</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Ethics –</a:t>
            </a:r>
            <a:r>
              <a:rPr lang="en-GB" sz="2300" kern="0">
                <a:solidFill>
                  <a:srgbClr val="003560"/>
                </a:solidFill>
                <a:latin typeface="Arial" charset="0"/>
                <a:ea typeface="Arial" charset="0"/>
                <a:cs typeface="Arial" charset="0"/>
              </a:rPr>
              <a:t> Are there any ethical considerations from what you have used GenAI to do? Could someone be negatively affected by GenAI’s in build biases?</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1558221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FCAC1-9F7C-9923-97DE-D061C533744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427626C-13BF-1BD5-A68B-9EA087738BE8}"/>
              </a:ext>
            </a:extLst>
          </p:cNvPr>
          <p:cNvSpPr>
            <a:spLocks noGrp="1"/>
          </p:cNvSpPr>
          <p:nvPr>
            <p:ph type="title"/>
          </p:nvPr>
        </p:nvSpPr>
        <p:spPr>
          <a:xfrm>
            <a:off x="2752437" y="706583"/>
            <a:ext cx="9210963" cy="888786"/>
          </a:xfrm>
          <a:prstGeom prst="rect">
            <a:avLst/>
          </a:prstGeom>
        </p:spPr>
        <p:txBody>
          <a:bodyPr>
            <a:normAutofit/>
          </a:bodyPr>
          <a:lstStyle/>
          <a:p>
            <a:pPr algn="l"/>
            <a:r>
              <a:rPr lang="en-GB"/>
              <a:t>Safety</a:t>
            </a:r>
            <a:endParaRPr lang="en-GB" noProof="0"/>
          </a:p>
        </p:txBody>
      </p:sp>
      <p:sp>
        <p:nvSpPr>
          <p:cNvPr id="6" name="Content Placeholder 2">
            <a:extLst>
              <a:ext uri="{FF2B5EF4-FFF2-40B4-BE49-F238E27FC236}">
                <a16:creationId xmlns:a16="http://schemas.microsoft.com/office/drawing/2014/main" id="{92686EDD-BBD6-F616-075B-A12FD4753CFC}"/>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Aim: Help organisations thing about how they govern the use of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Education –</a:t>
            </a:r>
            <a:r>
              <a:rPr lang="en-GB" sz="2300" kern="0" noProof="0">
                <a:solidFill>
                  <a:srgbClr val="003560"/>
                </a:solidFill>
                <a:latin typeface="Arial" charset="0"/>
                <a:ea typeface="Arial" charset="0"/>
                <a:cs typeface="Arial" charset="0"/>
              </a:rPr>
              <a:t> What training do people need to use GenAI safely and effectively? What do people need to know?</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Risks –</a:t>
            </a:r>
            <a:r>
              <a:rPr lang="en-GB" sz="2300" kern="0">
                <a:solidFill>
                  <a:srgbClr val="003560"/>
                </a:solidFill>
                <a:latin typeface="Arial" charset="0"/>
                <a:ea typeface="Arial" charset="0"/>
                <a:cs typeface="Arial" charset="0"/>
              </a:rPr>
              <a:t> What are the specific risks for the relevant tasks? How can issues be compounded by overuse of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Processes &amp; Documentation – </a:t>
            </a:r>
            <a:r>
              <a:rPr lang="en-GB" sz="2300" kern="0" noProof="0">
                <a:solidFill>
                  <a:srgbClr val="003560"/>
                </a:solidFill>
                <a:latin typeface="Arial" charset="0"/>
                <a:ea typeface="Arial" charset="0"/>
                <a:cs typeface="Arial" charset="0"/>
              </a:rPr>
              <a:t>What processes, document, and guidelines need to be put in place? How do you ensure these are read and adhered to?</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3272217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688D-AAF4-72F6-D1E1-5181BCC2249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61BC806-A032-577E-0431-157483093E17}"/>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Worksheet</a:t>
            </a:r>
          </a:p>
        </p:txBody>
      </p:sp>
      <p:sp>
        <p:nvSpPr>
          <p:cNvPr id="6" name="Content Placeholder 2">
            <a:extLst>
              <a:ext uri="{FF2B5EF4-FFF2-40B4-BE49-F238E27FC236}">
                <a16:creationId xmlns:a16="http://schemas.microsoft.com/office/drawing/2014/main" id="{1CC4C34A-339F-823B-1B51-08892070EAF6}"/>
              </a:ext>
            </a:extLst>
          </p:cNvPr>
          <p:cNvSpPr>
            <a:spLocks noGrp="1"/>
          </p:cNvSpPr>
          <p:nvPr>
            <p:ph idx="4294967295"/>
          </p:nvPr>
        </p:nvSpPr>
        <p:spPr>
          <a:xfrm>
            <a:off x="177800" y="1604800"/>
            <a:ext cx="695452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Creating a worksheet that can be used to encourage critical thinking and evaluations</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People can take their own tasks (in person) or a generic task (MOOC) and evaluate the task against our 4 key themes</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Allows us to help without giving definitive solutions</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Future proofs the course</a:t>
            </a:r>
            <a:endParaRPr lang="en-GB" sz="2300" kern="0" noProof="0">
              <a:solidFill>
                <a:srgbClr val="003560"/>
              </a:solidFill>
              <a:latin typeface="Arial" charset="0"/>
              <a:ea typeface="Arial" charset="0"/>
              <a:cs typeface="Arial" charset="0"/>
            </a:endParaRPr>
          </a:p>
        </p:txBody>
      </p:sp>
      <p:pic>
        <p:nvPicPr>
          <p:cNvPr id="3" name="Picture 2">
            <a:extLst>
              <a:ext uri="{FF2B5EF4-FFF2-40B4-BE49-F238E27FC236}">
                <a16:creationId xmlns:a16="http://schemas.microsoft.com/office/drawing/2014/main" id="{FE336F34-02D4-C7C1-985E-B1474520EB6C}"/>
              </a:ext>
            </a:extLst>
          </p:cNvPr>
          <p:cNvPicPr>
            <a:picLocks noChangeAspect="1"/>
          </p:cNvPicPr>
          <p:nvPr/>
        </p:nvPicPr>
        <p:blipFill>
          <a:blip r:embed="rId3"/>
          <a:stretch>
            <a:fillRect/>
          </a:stretch>
        </p:blipFill>
        <p:spPr>
          <a:xfrm>
            <a:off x="7551040" y="860901"/>
            <a:ext cx="4381880" cy="5151566"/>
          </a:xfrm>
          <a:prstGeom prst="rect">
            <a:avLst/>
          </a:prstGeom>
        </p:spPr>
      </p:pic>
    </p:spTree>
    <p:extLst>
      <p:ext uri="{BB962C8B-B14F-4D97-AF65-F5344CB8AC3E}">
        <p14:creationId xmlns:p14="http://schemas.microsoft.com/office/powerpoint/2010/main" val="1693410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B134D-E4B7-11C9-CEB5-3ADCEFCA22A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96465D2-66F2-D90A-BA5C-EC368DD7B245}"/>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Using the course</a:t>
            </a:r>
          </a:p>
        </p:txBody>
      </p:sp>
      <p:sp>
        <p:nvSpPr>
          <p:cNvPr id="6" name="Content Placeholder 2">
            <a:extLst>
              <a:ext uri="{FF2B5EF4-FFF2-40B4-BE49-F238E27FC236}">
                <a16:creationId xmlns:a16="http://schemas.microsoft.com/office/drawing/2014/main" id="{0A4B2E53-EB87-8508-D2A2-AE3B9C004D51}"/>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We are aiming to use the course in several different ways</a:t>
            </a:r>
          </a:p>
          <a:p>
            <a:pPr marL="380990" indent="-380990">
              <a:spcAft>
                <a:spcPts val="667"/>
              </a:spcAft>
              <a:buFont typeface="Arial" charset="0"/>
              <a:buChar char="•"/>
            </a:pPr>
            <a:endParaRPr lang="en-GB" sz="12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dirty="0">
                <a:solidFill>
                  <a:srgbClr val="003560"/>
                </a:solidFill>
                <a:latin typeface="Arial" charset="0"/>
                <a:ea typeface="Arial" charset="0"/>
                <a:cs typeface="Arial" charset="0"/>
              </a:rPr>
              <a:t>Students – </a:t>
            </a:r>
            <a:r>
              <a:rPr lang="en-GB" sz="2300" kern="0" noProof="0" dirty="0">
                <a:solidFill>
                  <a:srgbClr val="003560"/>
                </a:solidFill>
                <a:latin typeface="Arial" charset="0"/>
                <a:ea typeface="Arial" charset="0"/>
                <a:cs typeface="Arial" charset="0"/>
              </a:rPr>
              <a:t>Materials will be integrated into new courses designed to give students improved workplace skills. Also given as pre-dissertation training for other students.</a:t>
            </a:r>
          </a:p>
          <a:p>
            <a:pPr marL="380990" indent="-380990">
              <a:spcAft>
                <a:spcPts val="667"/>
              </a:spcAft>
              <a:buFont typeface="Arial" charset="0"/>
              <a:buChar char="•"/>
            </a:pPr>
            <a:endParaRPr lang="en-GB" sz="12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dirty="0">
                <a:solidFill>
                  <a:srgbClr val="003560"/>
                </a:solidFill>
                <a:latin typeface="Arial" charset="0"/>
                <a:ea typeface="Arial" charset="0"/>
                <a:cs typeface="Arial" charset="0"/>
              </a:rPr>
              <a:t>Staff – </a:t>
            </a:r>
            <a:r>
              <a:rPr lang="en-GB" sz="2300" kern="0" noProof="0" dirty="0">
                <a:solidFill>
                  <a:srgbClr val="003560"/>
                </a:solidFill>
                <a:latin typeface="Arial" charset="0"/>
                <a:ea typeface="Arial" charset="0"/>
                <a:cs typeface="Arial" charset="0"/>
              </a:rPr>
              <a:t>Training will be offered within our school and beyond.</a:t>
            </a:r>
          </a:p>
          <a:p>
            <a:pPr marL="380990" indent="-380990">
              <a:spcAft>
                <a:spcPts val="667"/>
              </a:spcAft>
              <a:buFont typeface="Arial" charset="0"/>
              <a:buChar char="•"/>
            </a:pPr>
            <a:endParaRPr lang="en-GB" sz="12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dirty="0">
                <a:solidFill>
                  <a:srgbClr val="003560"/>
                </a:solidFill>
                <a:latin typeface="Arial" charset="0"/>
                <a:ea typeface="Arial" charset="0"/>
                <a:cs typeface="Arial" charset="0"/>
              </a:rPr>
              <a:t>Industry – </a:t>
            </a:r>
            <a:r>
              <a:rPr lang="en-GB" sz="2300" kern="0" dirty="0">
                <a:solidFill>
                  <a:srgbClr val="003560"/>
                </a:solidFill>
                <a:latin typeface="Arial" charset="0"/>
                <a:ea typeface="Arial" charset="0"/>
                <a:cs typeface="Arial" charset="0"/>
              </a:rPr>
              <a:t>Workshops and seminar type sessions will be available</a:t>
            </a:r>
          </a:p>
          <a:p>
            <a:pPr marL="380990" indent="-380990">
              <a:spcAft>
                <a:spcPts val="667"/>
              </a:spcAft>
              <a:buFont typeface="Arial" charset="0"/>
              <a:buChar char="•"/>
            </a:pPr>
            <a:endParaRPr lang="en-GB" sz="12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dirty="0">
                <a:solidFill>
                  <a:srgbClr val="003560"/>
                </a:solidFill>
                <a:latin typeface="Arial" charset="0"/>
                <a:ea typeface="Arial" charset="0"/>
                <a:cs typeface="Arial" charset="0"/>
              </a:rPr>
              <a:t>MOOC – </a:t>
            </a:r>
            <a:r>
              <a:rPr lang="en-GB" sz="2300" kern="0" noProof="0" dirty="0">
                <a:solidFill>
                  <a:srgbClr val="003560"/>
                </a:solidFill>
                <a:latin typeface="Arial" charset="0"/>
                <a:ea typeface="Arial" charset="0"/>
                <a:cs typeface="Arial" charset="0"/>
              </a:rPr>
              <a:t>We have funding to create a MOOC, making the course widely available</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341349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7F768-1AB5-DACC-759F-731B97A3C5F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BEEF0E5-AD03-E905-6698-CD9327F5691E}"/>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What about assessments?</a:t>
            </a:r>
          </a:p>
        </p:txBody>
      </p:sp>
      <p:sp>
        <p:nvSpPr>
          <p:cNvPr id="6" name="Content Placeholder 2">
            <a:extLst>
              <a:ext uri="{FF2B5EF4-FFF2-40B4-BE49-F238E27FC236}">
                <a16:creationId xmlns:a16="http://schemas.microsoft.com/office/drawing/2014/main" id="{9FDD372E-320C-AD33-63C3-B9338AD9A21D}"/>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We believe this course is great for students completely projects, but it won’t stop them using Generative AI inappropriately in exams</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50044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E859B-4A2A-6DB7-A470-6A6C6CED2D9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935F053-B5E7-49EB-2A09-BC65D71118D7}"/>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What about assessments?</a:t>
            </a:r>
          </a:p>
        </p:txBody>
      </p:sp>
      <p:sp>
        <p:nvSpPr>
          <p:cNvPr id="6" name="Content Placeholder 2">
            <a:extLst>
              <a:ext uri="{FF2B5EF4-FFF2-40B4-BE49-F238E27FC236}">
                <a16:creationId xmlns:a16="http://schemas.microsoft.com/office/drawing/2014/main" id="{880AED88-AAB9-EBD0-1913-966D31FE6EB9}"/>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We believe this course is great for students completely projects, but it won’t stop them using Generative AI inappropriately in exams</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But apparently ChatGPT has morals when it comes to me making a presentation…</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pic>
        <p:nvPicPr>
          <p:cNvPr id="7" name="Picture 6">
            <a:extLst>
              <a:ext uri="{FF2B5EF4-FFF2-40B4-BE49-F238E27FC236}">
                <a16:creationId xmlns:a16="http://schemas.microsoft.com/office/drawing/2014/main" id="{921A6E17-2C4B-50C0-4C0D-31C04733E65D}"/>
              </a:ext>
            </a:extLst>
          </p:cNvPr>
          <p:cNvPicPr>
            <a:picLocks noChangeAspect="1"/>
          </p:cNvPicPr>
          <p:nvPr/>
        </p:nvPicPr>
        <p:blipFill>
          <a:blip r:embed="rId3"/>
          <a:stretch>
            <a:fillRect/>
          </a:stretch>
        </p:blipFill>
        <p:spPr>
          <a:xfrm>
            <a:off x="2371261" y="3794760"/>
            <a:ext cx="7449477" cy="2095901"/>
          </a:xfrm>
          <a:prstGeom prst="rect">
            <a:avLst/>
          </a:prstGeom>
        </p:spPr>
      </p:pic>
    </p:spTree>
    <p:extLst>
      <p:ext uri="{BB962C8B-B14F-4D97-AF65-F5344CB8AC3E}">
        <p14:creationId xmlns:p14="http://schemas.microsoft.com/office/powerpoint/2010/main" val="2557756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304C4-0DDA-6661-0F48-8D95F1096D24}"/>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6B26516F-1089-E2D9-0052-E91F0B54E174}"/>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427E7C5-8939-2893-D19A-34529B94A8DF}"/>
              </a:ext>
              <a:ext uri="{C183D7F6-B498-43B3-948B-1728B52AA6E4}">
                <adec:decorative xmlns:adec="http://schemas.microsoft.com/office/drawing/2017/decorative" val="1"/>
              </a:ext>
            </a:extLst>
          </p:cNvPr>
          <p:cNvSpPr/>
          <p:nvPr/>
        </p:nvSpPr>
        <p:spPr bwMode="auto">
          <a:xfrm>
            <a:off x="753165" y="1604800"/>
            <a:ext cx="6686985" cy="4546617"/>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D26C913A-F37F-11AC-C306-747BBBB634C7}"/>
              </a:ext>
            </a:extLst>
          </p:cNvPr>
          <p:cNvSpPr>
            <a:spLocks noGrp="1"/>
          </p:cNvSpPr>
          <p:nvPr>
            <p:ph type="title" idx="4294967295"/>
          </p:nvPr>
        </p:nvSpPr>
        <p:spPr>
          <a:xfrm>
            <a:off x="753165" y="1604800"/>
            <a:ext cx="6653222" cy="672073"/>
          </a:xfrm>
          <a:prstGeom prst="rect">
            <a:avLst/>
          </a:prstGeom>
        </p:spPr>
        <p:txBody>
          <a:bodyPr/>
          <a:lstStyle/>
          <a:p>
            <a:pPr algn="l"/>
            <a:r>
              <a:rPr lang="en-US" dirty="0">
                <a:solidFill>
                  <a:schemeClr val="tx1"/>
                </a:solidFill>
              </a:rPr>
              <a:t>ChatGPT &amp; Coding Assessments</a:t>
            </a:r>
          </a:p>
        </p:txBody>
      </p:sp>
      <p:sp>
        <p:nvSpPr>
          <p:cNvPr id="6" name="Content Placeholder 2">
            <a:extLst>
              <a:ext uri="{FF2B5EF4-FFF2-40B4-BE49-F238E27FC236}">
                <a16:creationId xmlns:a16="http://schemas.microsoft.com/office/drawing/2014/main" id="{EE120355-1ABD-0377-D318-BE9D700A3F54}"/>
              </a:ext>
            </a:extLst>
          </p:cNvPr>
          <p:cNvSpPr>
            <a:spLocks noGrp="1"/>
          </p:cNvSpPr>
          <p:nvPr>
            <p:ph idx="4294967295"/>
          </p:nvPr>
        </p:nvSpPr>
        <p:spPr>
          <a:xfrm>
            <a:off x="761443" y="2180864"/>
            <a:ext cx="6536420" cy="3851802"/>
          </a:xfrm>
          <a:prstGeom prst="rect">
            <a:avLst/>
          </a:prstGeom>
        </p:spPr>
        <p:txBody>
          <a:bodyPr>
            <a:noAutofit/>
          </a:bodyPr>
          <a:lstStyle/>
          <a:p>
            <a:pPr marL="380990" indent="-380990"/>
            <a:r>
              <a:rPr lang="en-US" kern="0" dirty="0">
                <a:solidFill>
                  <a:schemeClr val="tx1"/>
                </a:solidFill>
                <a:latin typeface="Arial" charset="0"/>
                <a:ea typeface="Arial" charset="0"/>
                <a:cs typeface="Arial" charset="0"/>
              </a:rPr>
              <a:t>We have 3 programs with coding labs</a:t>
            </a:r>
          </a:p>
          <a:p>
            <a:pPr marL="838190" lvl="1" indent="-380990"/>
            <a:r>
              <a:rPr lang="en-US" kern="0" dirty="0">
                <a:solidFill>
                  <a:schemeClr val="tx1"/>
                </a:solidFill>
                <a:latin typeface="Arial" charset="0"/>
                <a:ea typeface="Arial" charset="0"/>
                <a:cs typeface="Arial" charset="0"/>
              </a:rPr>
              <a:t>On-Campus Undergraduate</a:t>
            </a:r>
          </a:p>
          <a:p>
            <a:pPr marL="838190" lvl="1" indent="-380990"/>
            <a:r>
              <a:rPr lang="en-US" kern="0" dirty="0">
                <a:solidFill>
                  <a:schemeClr val="tx1"/>
                </a:solidFill>
                <a:latin typeface="Arial" charset="0"/>
                <a:ea typeface="Arial" charset="0"/>
                <a:cs typeface="Arial" charset="0"/>
              </a:rPr>
              <a:t>On-Campus Masters</a:t>
            </a:r>
          </a:p>
          <a:p>
            <a:pPr marL="838190" lvl="1" indent="-380990"/>
            <a:r>
              <a:rPr lang="en-US" kern="0" dirty="0">
                <a:solidFill>
                  <a:schemeClr val="tx1"/>
                </a:solidFill>
                <a:latin typeface="Arial" charset="0"/>
                <a:ea typeface="Arial" charset="0"/>
                <a:cs typeface="Arial" charset="0"/>
              </a:rPr>
              <a:t>Online Distance Learning Masters</a:t>
            </a:r>
          </a:p>
          <a:p>
            <a:pPr marL="838190" lvl="1"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On-Campus – We have used an invigilation approach, now a safe browser</a:t>
            </a:r>
          </a:p>
          <a:p>
            <a:pPr marL="380990" indent="-380990"/>
            <a:r>
              <a:rPr lang="en-US" kern="0" dirty="0">
                <a:solidFill>
                  <a:schemeClr val="tx1"/>
                </a:solidFill>
                <a:latin typeface="Arial" charset="0"/>
                <a:ea typeface="Arial" charset="0"/>
                <a:cs typeface="Arial" charset="0"/>
              </a:rPr>
              <a:t>Off-Campus – We have tried to make the assessment not available on the internet</a:t>
            </a:r>
          </a:p>
          <a:p>
            <a:pPr marL="380990" indent="-380990"/>
            <a:endParaRPr lang="en-US" kern="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488081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272B-7251-6F23-B716-4F110721FF7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E06E3AD-5D8C-A1D2-C7B2-C690AA2636D9}"/>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Our Online Distance Learning Masters</a:t>
            </a:r>
          </a:p>
        </p:txBody>
      </p:sp>
      <p:sp>
        <p:nvSpPr>
          <p:cNvPr id="6" name="Content Placeholder 2">
            <a:extLst>
              <a:ext uri="{FF2B5EF4-FFF2-40B4-BE49-F238E27FC236}">
                <a16:creationId xmlns:a16="http://schemas.microsoft.com/office/drawing/2014/main" id="{DF882D87-0FB7-F8C5-A4E3-4E8F92842458}"/>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Full masters programme taken over 2-3 years</a:t>
            </a: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Includes several coding courses</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Students are usually highly motivated to learn</a:t>
            </a: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Minimal issues with cheating despite the online nature of the course</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However, my colleagues have looked into how to assess coding in this area</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928631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DC18-267E-B3A5-67EB-D5AB4758AD9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53CB8EF-1EA5-C874-B04D-A741AC41060D}"/>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Previous Assessments</a:t>
            </a:r>
          </a:p>
        </p:txBody>
      </p:sp>
      <p:pic>
        <p:nvPicPr>
          <p:cNvPr id="2" name="Content Placeholder 4">
            <a:extLst>
              <a:ext uri="{FF2B5EF4-FFF2-40B4-BE49-F238E27FC236}">
                <a16:creationId xmlns:a16="http://schemas.microsoft.com/office/drawing/2014/main" id="{4BAA16E3-15AF-6FA5-2D8F-9764F35C3B57}"/>
              </a:ext>
            </a:extLst>
          </p:cNvPr>
          <p:cNvPicPr>
            <a:picLocks noGrp="1" noChangeAspect="1"/>
          </p:cNvPicPr>
          <p:nvPr/>
        </p:nvPicPr>
        <p:blipFill>
          <a:blip r:embed="rId3"/>
          <a:stretch>
            <a:fillRect/>
          </a:stretch>
        </p:blipFill>
        <p:spPr>
          <a:xfrm>
            <a:off x="2072799" y="1467925"/>
            <a:ext cx="8046402" cy="5074755"/>
          </a:xfrm>
          <a:prstGeom prst="rect">
            <a:avLst/>
          </a:prstGeom>
        </p:spPr>
      </p:pic>
    </p:spTree>
    <p:extLst>
      <p:ext uri="{BB962C8B-B14F-4D97-AF65-F5344CB8AC3E}">
        <p14:creationId xmlns:p14="http://schemas.microsoft.com/office/powerpoint/2010/main" val="2680195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D66EA-C094-1108-E4FA-EF3BAD263E2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90CA4D2-B177-245E-777B-04C13FE1CA54}"/>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ChatGPT Performance</a:t>
            </a:r>
          </a:p>
        </p:txBody>
      </p:sp>
      <p:sp>
        <p:nvSpPr>
          <p:cNvPr id="3" name="Content Placeholder 2">
            <a:extLst>
              <a:ext uri="{FF2B5EF4-FFF2-40B4-BE49-F238E27FC236}">
                <a16:creationId xmlns:a16="http://schemas.microsoft.com/office/drawing/2014/main" id="{C4779FD7-2E80-C49A-730D-E62391EC53DB}"/>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Performance a couple of years ago</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Pretty fast</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Near 100% accuracy</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Cleaner code than lecturers (especially if its me!)</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Current performance</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Almost instant</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100% accuracy</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39032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2B2D-D8A3-CBD7-932B-FAA23349A27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950A968-2EB7-F42A-045D-C15768C305BA}"/>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Am I qualified to speak about Generative AI?</a:t>
            </a:r>
          </a:p>
        </p:txBody>
      </p:sp>
      <p:sp>
        <p:nvSpPr>
          <p:cNvPr id="6" name="Content Placeholder 2">
            <a:extLst>
              <a:ext uri="{FF2B5EF4-FFF2-40B4-BE49-F238E27FC236}">
                <a16:creationId xmlns:a16="http://schemas.microsoft.com/office/drawing/2014/main" id="{B0FACBE0-FD57-C782-E7F1-B0C3F966BE2A}"/>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were qualified to solve these issues?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Definitely not, but we try our best…</a:t>
            </a:r>
          </a:p>
          <a:p>
            <a:pPr marL="838190" lvl="1" indent="-380990">
              <a:spcAft>
                <a:spcPts val="667"/>
              </a:spcAft>
              <a:buFont typeface="Arial" charset="0"/>
              <a:buChar char="•"/>
            </a:pPr>
            <a:endParaRPr lang="en-US" sz="10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saw issues across lots of areas and set out to see if we could help</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In lab exams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Student projects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Staff not understanding Generative AI</a:t>
            </a:r>
          </a:p>
          <a:p>
            <a:pPr marL="0" indent="0">
              <a:spcAft>
                <a:spcPts val="667"/>
              </a:spcAft>
              <a:buNone/>
            </a:pPr>
            <a:r>
              <a:rPr lang="en-US" sz="2300" kern="0" dirty="0">
                <a:solidFill>
                  <a:srgbClr val="003560"/>
                </a:solidFill>
                <a:latin typeface="Arial" charset="0"/>
                <a:ea typeface="Arial" charset="0"/>
                <a:cs typeface="Arial" charset="0"/>
              </a:rPr>
              <a:t>but also opportunities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Student training</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Research</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Code translation</a:t>
            </a:r>
          </a:p>
        </p:txBody>
      </p:sp>
      <p:pic>
        <p:nvPicPr>
          <p:cNvPr id="3" name="Picture 2" descr="a python snake twisted around a giant letter R">
            <a:extLst>
              <a:ext uri="{FF2B5EF4-FFF2-40B4-BE49-F238E27FC236}">
                <a16:creationId xmlns:a16="http://schemas.microsoft.com/office/drawing/2014/main" id="{C14DB3C2-CD0E-C733-3B43-510D3AC81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532" y="3742124"/>
            <a:ext cx="2873828" cy="287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029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E5D44-B2FA-7041-70C2-6551B5D90CD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983ABD0-EAAD-1FF4-9066-FFA112D4D771}"/>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Other Options</a:t>
            </a:r>
            <a:endParaRPr lang="en-GB" noProof="0" dirty="0"/>
          </a:p>
        </p:txBody>
      </p:sp>
      <p:sp>
        <p:nvSpPr>
          <p:cNvPr id="3" name="Content Placeholder 2">
            <a:extLst>
              <a:ext uri="{FF2B5EF4-FFF2-40B4-BE49-F238E27FC236}">
                <a16:creationId xmlns:a16="http://schemas.microsoft.com/office/drawing/2014/main" id="{2E3776F1-F8B9-0D9F-FAD2-50CAC7FBA6AF}"/>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357F857D-1F28-7300-9CB5-41833E7B03EC}"/>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Make questions longer – not ideal, and now easy for ChatGPT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Make uncopiable – bad for accessibility, now doable for ChatGPT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Ask ChatGPT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Integrate Generative AI</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Traffic light system</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pic>
        <p:nvPicPr>
          <p:cNvPr id="4" name="Picture 3">
            <a:extLst>
              <a:ext uri="{FF2B5EF4-FFF2-40B4-BE49-F238E27FC236}">
                <a16:creationId xmlns:a16="http://schemas.microsoft.com/office/drawing/2014/main" id="{A3644300-0E0B-529A-DB58-D0411578D8AC}"/>
              </a:ext>
            </a:extLst>
          </p:cNvPr>
          <p:cNvPicPr>
            <a:picLocks noChangeAspect="1"/>
          </p:cNvPicPr>
          <p:nvPr/>
        </p:nvPicPr>
        <p:blipFill>
          <a:blip r:embed="rId3"/>
          <a:stretch>
            <a:fillRect/>
          </a:stretch>
        </p:blipFill>
        <p:spPr>
          <a:xfrm>
            <a:off x="4525896" y="2970973"/>
            <a:ext cx="7036227" cy="3760027"/>
          </a:xfrm>
          <a:prstGeom prst="rect">
            <a:avLst/>
          </a:prstGeom>
        </p:spPr>
      </p:pic>
    </p:spTree>
    <p:extLst>
      <p:ext uri="{BB962C8B-B14F-4D97-AF65-F5344CB8AC3E}">
        <p14:creationId xmlns:p14="http://schemas.microsoft.com/office/powerpoint/2010/main" val="880641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46CA2-2CB0-5E22-184F-0F15C6A6BA8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2B200E9-CD67-3230-44C8-642DF9B2A4E7}"/>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Buffalo Library</a:t>
            </a:r>
            <a:endParaRPr lang="en-GB" noProof="0" dirty="0"/>
          </a:p>
        </p:txBody>
      </p:sp>
      <p:sp>
        <p:nvSpPr>
          <p:cNvPr id="3" name="Content Placeholder 2">
            <a:extLst>
              <a:ext uri="{FF2B5EF4-FFF2-40B4-BE49-F238E27FC236}">
                <a16:creationId xmlns:a16="http://schemas.microsoft.com/office/drawing/2014/main" id="{86474CD8-65CC-7003-A1F8-FAACD765A3EF}"/>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DCC4BF48-8947-453A-3190-983D2D855AF9}"/>
              </a:ext>
            </a:extLst>
          </p:cNvPr>
          <p:cNvSpPr txBox="1">
            <a:spLocks/>
          </p:cNvSpPr>
          <p:nvPr/>
        </p:nvSpPr>
        <p:spPr>
          <a:xfrm>
            <a:off x="330200" y="1757200"/>
            <a:ext cx="6808267"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Created a new Python library</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Custom functions and help files</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Hosted code on GitHub</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Hosted documentation elsewhere</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Essentially make it so that ChatGPT cannot have access to the full library</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If ChatGPT doesn’t understand it needs to use the library, then it can’t get the answer correct</a:t>
            </a:r>
          </a:p>
          <a:p>
            <a:pPr marL="838190" lvl="1"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pic>
        <p:nvPicPr>
          <p:cNvPr id="6" name="Picture 5">
            <a:extLst>
              <a:ext uri="{FF2B5EF4-FFF2-40B4-BE49-F238E27FC236}">
                <a16:creationId xmlns:a16="http://schemas.microsoft.com/office/drawing/2014/main" id="{CF06F41A-BDE7-C87B-CD06-D1984AA84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546" y="1682776"/>
            <a:ext cx="4306957" cy="430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410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40D90-1893-ABA9-2DA3-1D80E417754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86D69A6-D9E3-D1D9-4DAB-FFDBEDAAA102}"/>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Buffalo Library - Positives</a:t>
            </a:r>
            <a:endParaRPr lang="en-GB" noProof="0" dirty="0"/>
          </a:p>
        </p:txBody>
      </p:sp>
      <p:sp>
        <p:nvSpPr>
          <p:cNvPr id="3" name="Content Placeholder 2">
            <a:extLst>
              <a:ext uri="{FF2B5EF4-FFF2-40B4-BE49-F238E27FC236}">
                <a16:creationId xmlns:a16="http://schemas.microsoft.com/office/drawing/2014/main" id="{8245FCFA-0285-72E4-3537-1850F1C540ED}"/>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0A37080C-A35D-3C08-21B7-0E4A2B680036}"/>
              </a:ext>
            </a:extLst>
          </p:cNvPr>
          <p:cNvSpPr txBox="1">
            <a:spLocks/>
          </p:cNvSpPr>
          <p:nvPr/>
        </p:nvSpPr>
        <p:spPr>
          <a:xfrm>
            <a:off x="330200" y="1757200"/>
            <a:ext cx="6808267"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Similar grade to previous year</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Students learnt new skills</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Still tested Python skills</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Code appeared to be genuinely written by students</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One student tried to cheat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Generative AI failed to find the library to use, and the resulting answer was clearly incorrect</a:t>
            </a:r>
          </a:p>
          <a:p>
            <a:pPr marL="838190" lvl="1"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pic>
        <p:nvPicPr>
          <p:cNvPr id="7" name="Picture 6">
            <a:extLst>
              <a:ext uri="{FF2B5EF4-FFF2-40B4-BE49-F238E27FC236}">
                <a16:creationId xmlns:a16="http://schemas.microsoft.com/office/drawing/2014/main" id="{34E3C664-F06C-717D-D982-4E4FBF0C523C}"/>
              </a:ext>
            </a:extLst>
          </p:cNvPr>
          <p:cNvPicPr>
            <a:picLocks noChangeAspect="1"/>
          </p:cNvPicPr>
          <p:nvPr/>
        </p:nvPicPr>
        <p:blipFill>
          <a:blip r:embed="rId3"/>
          <a:stretch>
            <a:fillRect/>
          </a:stretch>
        </p:blipFill>
        <p:spPr>
          <a:xfrm>
            <a:off x="7109380" y="1367758"/>
            <a:ext cx="4660366" cy="4660366"/>
          </a:xfrm>
          <a:prstGeom prst="rect">
            <a:avLst/>
          </a:prstGeom>
        </p:spPr>
      </p:pic>
    </p:spTree>
    <p:extLst>
      <p:ext uri="{BB962C8B-B14F-4D97-AF65-F5344CB8AC3E}">
        <p14:creationId xmlns:p14="http://schemas.microsoft.com/office/powerpoint/2010/main" val="4111085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19FF-E91D-956A-9D15-73018966487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9E875DC-57CF-D10B-D7A6-7DA52945F650}"/>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Buffalo Library - Negatives</a:t>
            </a:r>
            <a:endParaRPr lang="en-GB" noProof="0" dirty="0"/>
          </a:p>
        </p:txBody>
      </p:sp>
      <p:sp>
        <p:nvSpPr>
          <p:cNvPr id="3" name="Content Placeholder 2">
            <a:extLst>
              <a:ext uri="{FF2B5EF4-FFF2-40B4-BE49-F238E27FC236}">
                <a16:creationId xmlns:a16="http://schemas.microsoft.com/office/drawing/2014/main" id="{6A684549-C6E6-4D95-D575-F1076674A86B}"/>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212D1BFA-7116-7373-8B2E-CCF8F6B43E96}"/>
              </a:ext>
            </a:extLst>
          </p:cNvPr>
          <p:cNvSpPr txBox="1">
            <a:spLocks/>
          </p:cNvSpPr>
          <p:nvPr/>
        </p:nvSpPr>
        <p:spPr>
          <a:xfrm>
            <a:off x="330200" y="1757200"/>
            <a:ext cx="6808267"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High start-up costs</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Assessment potentially less relevant for statistics and data science</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Required students to learn some version control (GitHub)</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Not going to be fool proof solution forever</a:t>
            </a:r>
          </a:p>
        </p:txBody>
      </p:sp>
      <p:pic>
        <p:nvPicPr>
          <p:cNvPr id="4" name="Picture 3">
            <a:extLst>
              <a:ext uri="{FF2B5EF4-FFF2-40B4-BE49-F238E27FC236}">
                <a16:creationId xmlns:a16="http://schemas.microsoft.com/office/drawing/2014/main" id="{CC39702D-753C-9260-FC67-D4E46E422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3"/>
          <a:stretch/>
        </p:blipFill>
        <p:spPr bwMode="auto">
          <a:xfrm>
            <a:off x="7643953" y="2090056"/>
            <a:ext cx="4548047" cy="476793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54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8CAB-C5F2-40E1-DC70-ADE4E1001A4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7A0B56F-D4A4-4CB4-0756-89AA28B18ED6}"/>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Traffic Light System</a:t>
            </a:r>
            <a:endParaRPr lang="en-GB" noProof="0" dirty="0"/>
          </a:p>
        </p:txBody>
      </p:sp>
      <p:sp>
        <p:nvSpPr>
          <p:cNvPr id="3" name="Content Placeholder 2">
            <a:extLst>
              <a:ext uri="{FF2B5EF4-FFF2-40B4-BE49-F238E27FC236}">
                <a16:creationId xmlns:a16="http://schemas.microsoft.com/office/drawing/2014/main" id="{F546740B-DCC4-4825-F413-D9DC7F0FA2BA}"/>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CEF6841F-96A5-B137-5ECE-C9EBE222EE71}"/>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also use the traffic light system, this is ours</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0" indent="0">
              <a:spcAft>
                <a:spcPts val="667"/>
              </a:spcAft>
              <a:buClrTx/>
              <a:buNone/>
            </a:pPr>
            <a:endParaRPr lang="en-GB" sz="2300" kern="0" dirty="0">
              <a:solidFill>
                <a:srgbClr val="003560"/>
              </a:solidFill>
              <a:latin typeface="Arial" charset="0"/>
              <a:ea typeface="Arial" charset="0"/>
              <a:cs typeface="Arial" charset="0"/>
            </a:endParaRPr>
          </a:p>
          <a:p>
            <a:pPr marL="0" indent="0">
              <a:spcAft>
                <a:spcPts val="667"/>
              </a:spcAft>
              <a:buClrTx/>
              <a:buNone/>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The relevant colour section appears above each section</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pic>
        <p:nvPicPr>
          <p:cNvPr id="6" name="Picture 5">
            <a:extLst>
              <a:ext uri="{FF2B5EF4-FFF2-40B4-BE49-F238E27FC236}">
                <a16:creationId xmlns:a16="http://schemas.microsoft.com/office/drawing/2014/main" id="{4AD1DCBB-5EF8-92AD-6B05-0D125D31F584}"/>
              </a:ext>
            </a:extLst>
          </p:cNvPr>
          <p:cNvPicPr>
            <a:picLocks noChangeAspect="1"/>
          </p:cNvPicPr>
          <p:nvPr/>
        </p:nvPicPr>
        <p:blipFill>
          <a:blip r:embed="rId3"/>
          <a:stretch>
            <a:fillRect/>
          </a:stretch>
        </p:blipFill>
        <p:spPr>
          <a:xfrm>
            <a:off x="3308199" y="2602535"/>
            <a:ext cx="5829600" cy="1416123"/>
          </a:xfrm>
          <a:prstGeom prst="rect">
            <a:avLst/>
          </a:prstGeom>
        </p:spPr>
      </p:pic>
      <p:pic>
        <p:nvPicPr>
          <p:cNvPr id="8" name="Picture 7">
            <a:extLst>
              <a:ext uri="{FF2B5EF4-FFF2-40B4-BE49-F238E27FC236}">
                <a16:creationId xmlns:a16="http://schemas.microsoft.com/office/drawing/2014/main" id="{F1B9F60C-D79C-D600-0ABE-7AA313D7F11C}"/>
              </a:ext>
            </a:extLst>
          </p:cNvPr>
          <p:cNvPicPr>
            <a:picLocks noChangeAspect="1"/>
          </p:cNvPicPr>
          <p:nvPr/>
        </p:nvPicPr>
        <p:blipFill>
          <a:blip r:embed="rId4"/>
          <a:stretch>
            <a:fillRect/>
          </a:stretch>
        </p:blipFill>
        <p:spPr>
          <a:xfrm>
            <a:off x="3076412" y="5132933"/>
            <a:ext cx="6293173" cy="1397072"/>
          </a:xfrm>
          <a:prstGeom prst="rect">
            <a:avLst/>
          </a:prstGeom>
        </p:spPr>
      </p:pic>
    </p:spTree>
    <p:extLst>
      <p:ext uri="{BB962C8B-B14F-4D97-AF65-F5344CB8AC3E}">
        <p14:creationId xmlns:p14="http://schemas.microsoft.com/office/powerpoint/2010/main" val="1073988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EE57-95C0-623B-E0EE-D95629CB86E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E0C9E4B-9632-E1CC-D80E-9353914BB97C}"/>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Traffic Light System</a:t>
            </a:r>
            <a:endParaRPr lang="en-GB" noProof="0" dirty="0"/>
          </a:p>
        </p:txBody>
      </p:sp>
      <p:sp>
        <p:nvSpPr>
          <p:cNvPr id="3" name="Content Placeholder 2">
            <a:extLst>
              <a:ext uri="{FF2B5EF4-FFF2-40B4-BE49-F238E27FC236}">
                <a16:creationId xmlns:a16="http://schemas.microsoft.com/office/drawing/2014/main" id="{F41611B4-1D91-88EC-C2D8-5A1AD07D099F}"/>
              </a:ext>
            </a:extLst>
          </p:cNvPr>
          <p:cNvSpPr txBox="1">
            <a:spLocks/>
          </p:cNvSpPr>
          <p:nvPr/>
        </p:nvSpPr>
        <p:spPr>
          <a:xfrm>
            <a:off x="177800" y="1595369"/>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A88E0AD2-17F1-C35B-0258-71D9FF948A7B}"/>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gave our on-campus master’s student an orange light for when they were learning</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Logic – They were going to use it anyways, better that they don’t hide it</a:t>
            </a:r>
          </a:p>
        </p:txBody>
      </p:sp>
      <p:pic>
        <p:nvPicPr>
          <p:cNvPr id="7" name="Picture 6">
            <a:extLst>
              <a:ext uri="{FF2B5EF4-FFF2-40B4-BE49-F238E27FC236}">
                <a16:creationId xmlns:a16="http://schemas.microsoft.com/office/drawing/2014/main" id="{42B9F6A3-DD6D-FC27-E842-8520BF1B10D3}"/>
              </a:ext>
            </a:extLst>
          </p:cNvPr>
          <p:cNvPicPr>
            <a:picLocks noChangeAspect="1"/>
          </p:cNvPicPr>
          <p:nvPr/>
        </p:nvPicPr>
        <p:blipFill>
          <a:blip r:embed="rId3"/>
          <a:stretch>
            <a:fillRect/>
          </a:stretch>
        </p:blipFill>
        <p:spPr>
          <a:xfrm>
            <a:off x="3124040" y="2420374"/>
            <a:ext cx="6197919" cy="1663786"/>
          </a:xfrm>
          <a:prstGeom prst="rect">
            <a:avLst/>
          </a:prstGeom>
        </p:spPr>
      </p:pic>
    </p:spTree>
    <p:extLst>
      <p:ext uri="{BB962C8B-B14F-4D97-AF65-F5344CB8AC3E}">
        <p14:creationId xmlns:p14="http://schemas.microsoft.com/office/powerpoint/2010/main" val="2209920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9BD5-B8A7-3606-6592-EE6E09897CE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1E7C184-4214-85CA-0A07-5F10CAEB854F}"/>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Traffic Light System</a:t>
            </a:r>
            <a:endParaRPr lang="en-GB" noProof="0" dirty="0"/>
          </a:p>
        </p:txBody>
      </p:sp>
      <p:sp>
        <p:nvSpPr>
          <p:cNvPr id="3" name="Content Placeholder 2">
            <a:extLst>
              <a:ext uri="{FF2B5EF4-FFF2-40B4-BE49-F238E27FC236}">
                <a16:creationId xmlns:a16="http://schemas.microsoft.com/office/drawing/2014/main" id="{57FA08DF-CE59-B3E9-CBAC-8EA50DFB472C}"/>
              </a:ext>
            </a:extLst>
          </p:cNvPr>
          <p:cNvSpPr txBox="1">
            <a:spLocks/>
          </p:cNvSpPr>
          <p:nvPr/>
        </p:nvSpPr>
        <p:spPr>
          <a:xfrm>
            <a:off x="177800" y="1595369"/>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3A9789F8-A0E3-5BA7-F06D-19AE658F1352}"/>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gave our on-campus master’s student an orange light for when they were learning</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Logic – They were going to use it anyways, better that they don’t hide it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Result – Reduced number of questions. Students seemed happier, unclear whether it was better for them. Lecturer was very bored, but answered lots of emails…</a:t>
            </a:r>
          </a:p>
        </p:txBody>
      </p:sp>
      <p:pic>
        <p:nvPicPr>
          <p:cNvPr id="7" name="Picture 6">
            <a:extLst>
              <a:ext uri="{FF2B5EF4-FFF2-40B4-BE49-F238E27FC236}">
                <a16:creationId xmlns:a16="http://schemas.microsoft.com/office/drawing/2014/main" id="{B66BE111-1AC4-A012-452A-1B0B684E3B43}"/>
              </a:ext>
            </a:extLst>
          </p:cNvPr>
          <p:cNvPicPr>
            <a:picLocks noChangeAspect="1"/>
          </p:cNvPicPr>
          <p:nvPr/>
        </p:nvPicPr>
        <p:blipFill>
          <a:blip r:embed="rId3"/>
          <a:stretch>
            <a:fillRect/>
          </a:stretch>
        </p:blipFill>
        <p:spPr>
          <a:xfrm>
            <a:off x="3124040" y="2420374"/>
            <a:ext cx="6197919" cy="1663786"/>
          </a:xfrm>
          <a:prstGeom prst="rect">
            <a:avLst/>
          </a:prstGeom>
        </p:spPr>
      </p:pic>
    </p:spTree>
    <p:extLst>
      <p:ext uri="{BB962C8B-B14F-4D97-AF65-F5344CB8AC3E}">
        <p14:creationId xmlns:p14="http://schemas.microsoft.com/office/powerpoint/2010/main" val="3217787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2A767-57D3-B52F-D3AE-8AEAC90D435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E92533E-9B8D-DA00-C830-ADA148E54CE8}"/>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What about staff use?</a:t>
            </a:r>
            <a:endParaRPr lang="en-GB" noProof="0" dirty="0"/>
          </a:p>
        </p:txBody>
      </p:sp>
      <p:sp>
        <p:nvSpPr>
          <p:cNvPr id="3" name="Content Placeholder 2">
            <a:extLst>
              <a:ext uri="{FF2B5EF4-FFF2-40B4-BE49-F238E27FC236}">
                <a16:creationId xmlns:a16="http://schemas.microsoft.com/office/drawing/2014/main" id="{053700D9-096C-55C4-1239-ECD9F9EE6876}"/>
              </a:ext>
            </a:extLst>
          </p:cNvPr>
          <p:cNvSpPr txBox="1">
            <a:spLocks/>
          </p:cNvSpPr>
          <p:nvPr/>
        </p:nvSpPr>
        <p:spPr>
          <a:xfrm>
            <a:off x="177800" y="1595369"/>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69ACFFE6-9FE5-B551-7172-3A5CF13CD0B7}"/>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have issues with staff using it badly </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It turns out if you don’t engage RAG, ChatGPT just randomly chooses a day of the week for your staff drinks (oops that was me!)</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have started using it to check exams</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Would have caught all of last year’s issues</a:t>
            </a:r>
          </a:p>
          <a:p>
            <a:pPr marL="838190" lvl="1"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But what about research? I decided to investigate…</a:t>
            </a:r>
          </a:p>
        </p:txBody>
      </p:sp>
    </p:spTree>
    <p:extLst>
      <p:ext uri="{BB962C8B-B14F-4D97-AF65-F5344CB8AC3E}">
        <p14:creationId xmlns:p14="http://schemas.microsoft.com/office/powerpoint/2010/main" val="2477076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25FB9-F7D4-0BDD-A4A1-8E706E10204F}"/>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0F8E3181-15B7-B7FB-B66A-8D0D9D74A4B7}"/>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B6CF9B6-EA96-23BC-D6E5-0B9C44145388}"/>
              </a:ext>
              <a:ext uri="{C183D7F6-B498-43B3-948B-1728B52AA6E4}">
                <adec:decorative xmlns:adec="http://schemas.microsoft.com/office/drawing/2017/decorative" val="1"/>
              </a:ext>
            </a:extLst>
          </p:cNvPr>
          <p:cNvSpPr/>
          <p:nvPr/>
        </p:nvSpPr>
        <p:spPr bwMode="auto">
          <a:xfrm>
            <a:off x="753164" y="1604800"/>
            <a:ext cx="7084549" cy="4142857"/>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B08E64DE-48A1-81E1-C0F3-7DD7B5C38BEA}"/>
              </a:ext>
            </a:extLst>
          </p:cNvPr>
          <p:cNvSpPr>
            <a:spLocks noGrp="1"/>
          </p:cNvSpPr>
          <p:nvPr>
            <p:ph type="title" idx="4294967295"/>
          </p:nvPr>
        </p:nvSpPr>
        <p:spPr>
          <a:xfrm>
            <a:off x="753165" y="1604800"/>
            <a:ext cx="6653222" cy="672073"/>
          </a:xfrm>
          <a:prstGeom prst="rect">
            <a:avLst/>
          </a:prstGeom>
        </p:spPr>
        <p:txBody>
          <a:bodyPr/>
          <a:lstStyle/>
          <a:p>
            <a:pPr algn="l"/>
            <a:r>
              <a:rPr lang="en-US" dirty="0">
                <a:solidFill>
                  <a:schemeClr val="tx1"/>
                </a:solidFill>
              </a:rPr>
              <a:t>Generative AI for Research</a:t>
            </a:r>
          </a:p>
        </p:txBody>
      </p:sp>
      <p:sp>
        <p:nvSpPr>
          <p:cNvPr id="6" name="Content Placeholder 2">
            <a:extLst>
              <a:ext uri="{FF2B5EF4-FFF2-40B4-BE49-F238E27FC236}">
                <a16:creationId xmlns:a16="http://schemas.microsoft.com/office/drawing/2014/main" id="{9A577724-145F-5FA1-3E91-E860B1D41090}"/>
              </a:ext>
            </a:extLst>
          </p:cNvPr>
          <p:cNvSpPr>
            <a:spLocks noGrp="1"/>
          </p:cNvSpPr>
          <p:nvPr>
            <p:ph idx="4294967295"/>
          </p:nvPr>
        </p:nvSpPr>
        <p:spPr>
          <a:xfrm>
            <a:off x="761443" y="2180864"/>
            <a:ext cx="6880328" cy="3851802"/>
          </a:xfrm>
          <a:prstGeom prst="rect">
            <a:avLst/>
          </a:prstGeom>
        </p:spPr>
        <p:txBody>
          <a:bodyPr>
            <a:noAutofit/>
          </a:bodyPr>
          <a:lstStyle/>
          <a:p>
            <a:pPr marL="380990" indent="-380990"/>
            <a:r>
              <a:rPr lang="en-US" kern="0" dirty="0">
                <a:solidFill>
                  <a:schemeClr val="tx1"/>
                </a:solidFill>
                <a:latin typeface="Arial" charset="0"/>
                <a:ea typeface="Arial" charset="0"/>
                <a:cs typeface="Arial" charset="0"/>
              </a:rPr>
              <a:t>I am not very good at coding, despite:</a:t>
            </a:r>
          </a:p>
          <a:p>
            <a:pPr marL="838190" lvl="1" indent="-380990"/>
            <a:r>
              <a:rPr lang="en-US" kern="0" dirty="0">
                <a:solidFill>
                  <a:schemeClr val="tx1"/>
                </a:solidFill>
                <a:latin typeface="Arial" charset="0"/>
                <a:ea typeface="Arial" charset="0"/>
                <a:cs typeface="Arial" charset="0"/>
              </a:rPr>
              <a:t>My colleagues thinking that’s my expertise</a:t>
            </a:r>
          </a:p>
          <a:p>
            <a:pPr marL="838190" lvl="1" indent="-380990"/>
            <a:r>
              <a:rPr lang="en-US" kern="0" dirty="0">
                <a:solidFill>
                  <a:schemeClr val="tx1"/>
                </a:solidFill>
                <a:latin typeface="Arial" charset="0"/>
                <a:ea typeface="Arial" charset="0"/>
                <a:cs typeface="Arial" charset="0"/>
              </a:rPr>
              <a:t>Only teaching coding courses</a:t>
            </a:r>
          </a:p>
          <a:p>
            <a:pPr marL="838190" lvl="1" indent="-380990"/>
            <a:r>
              <a:rPr lang="en-US" kern="0" dirty="0">
                <a:solidFill>
                  <a:schemeClr val="tx1"/>
                </a:solidFill>
                <a:latin typeface="Arial" charset="0"/>
                <a:ea typeface="Arial" charset="0"/>
                <a:cs typeface="Arial" charset="0"/>
              </a:rPr>
              <a:t>Being invited to speak about coding today!</a:t>
            </a:r>
          </a:p>
          <a:p>
            <a:pPr marL="380990"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I decided to see if I could outsource all the coding for my research</a:t>
            </a:r>
          </a:p>
          <a:p>
            <a:pPr marL="380990" indent="-380990"/>
            <a:r>
              <a:rPr lang="en-US" kern="0" dirty="0">
                <a:solidFill>
                  <a:schemeClr val="tx1"/>
                </a:solidFill>
                <a:latin typeface="Arial" charset="0"/>
                <a:ea typeface="Arial" charset="0"/>
                <a:cs typeface="Arial" charset="0"/>
              </a:rPr>
              <a:t>This was also to check the logic for the MOOC</a:t>
            </a:r>
          </a:p>
          <a:p>
            <a:pPr marL="380990" indent="-380990"/>
            <a:endParaRPr lang="en-US" kern="0" dirty="0">
              <a:solidFill>
                <a:schemeClr val="tx1"/>
              </a:solidFill>
              <a:latin typeface="Arial" charset="0"/>
              <a:ea typeface="Arial" charset="0"/>
              <a:cs typeface="Arial" charset="0"/>
            </a:endParaRPr>
          </a:p>
          <a:p>
            <a:pPr marL="380990" indent="-380990"/>
            <a:endParaRPr lang="en-US" kern="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4212201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610E6-9156-2F25-A55C-A32649D990A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25D0D00-6FEC-F2CA-3387-217411564092}"/>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Processes</a:t>
            </a:r>
          </a:p>
        </p:txBody>
      </p:sp>
      <p:sp>
        <p:nvSpPr>
          <p:cNvPr id="6" name="Content Placeholder 2">
            <a:extLst>
              <a:ext uri="{FF2B5EF4-FFF2-40B4-BE49-F238E27FC236}">
                <a16:creationId xmlns:a16="http://schemas.microsoft.com/office/drawing/2014/main" id="{107803BC-8A56-67A3-D7D6-01B5D0CA332A}"/>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I wanted to understand a bit more about Warped Gaussian Processes</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No code available</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Mathematical Notation a little confusing (for me)</a:t>
            </a: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Apparently beyond me to code myself…</a:t>
            </a:r>
            <a:endParaRPr lang="en-GB" sz="2300" kern="0" noProof="0" dirty="0">
              <a:solidFill>
                <a:srgbClr val="003560"/>
              </a:solidFill>
              <a:latin typeface="Arial" charset="0"/>
              <a:ea typeface="Arial" charset="0"/>
              <a:cs typeface="Arial" charset="0"/>
            </a:endParaRPr>
          </a:p>
        </p:txBody>
      </p:sp>
      <p:pic>
        <p:nvPicPr>
          <p:cNvPr id="3" name="Picture 2">
            <a:extLst>
              <a:ext uri="{FF2B5EF4-FFF2-40B4-BE49-F238E27FC236}">
                <a16:creationId xmlns:a16="http://schemas.microsoft.com/office/drawing/2014/main" id="{9773C32E-1324-352B-15EE-8ADEBD1CDCC2}"/>
              </a:ext>
            </a:extLst>
          </p:cNvPr>
          <p:cNvPicPr>
            <a:picLocks noChangeAspect="1"/>
          </p:cNvPicPr>
          <p:nvPr/>
        </p:nvPicPr>
        <p:blipFill>
          <a:blip r:embed="rId3"/>
          <a:stretch>
            <a:fillRect/>
          </a:stretch>
        </p:blipFill>
        <p:spPr>
          <a:xfrm>
            <a:off x="2015915" y="2216351"/>
            <a:ext cx="8160169" cy="1930499"/>
          </a:xfrm>
          <a:prstGeom prst="rect">
            <a:avLst/>
          </a:prstGeom>
        </p:spPr>
      </p:pic>
    </p:spTree>
    <p:extLst>
      <p:ext uri="{BB962C8B-B14F-4D97-AF65-F5344CB8AC3E}">
        <p14:creationId xmlns:p14="http://schemas.microsoft.com/office/powerpoint/2010/main" val="220174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B20E-F8E3-136C-BD23-C72BE7FD404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2117933-5F59-40E8-641E-B48F26AA67B9}"/>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What will this talk be about?</a:t>
            </a:r>
          </a:p>
        </p:txBody>
      </p:sp>
      <p:sp>
        <p:nvSpPr>
          <p:cNvPr id="6" name="Content Placeholder 2">
            <a:extLst>
              <a:ext uri="{FF2B5EF4-FFF2-40B4-BE49-F238E27FC236}">
                <a16:creationId xmlns:a16="http://schemas.microsoft.com/office/drawing/2014/main" id="{4C206DC0-AC33-006A-8E65-594A29EA8C9F}"/>
              </a:ext>
            </a:extLst>
          </p:cNvPr>
          <p:cNvSpPr>
            <a:spLocks noGrp="1"/>
          </p:cNvSpPr>
          <p:nvPr>
            <p:ph idx="4294967295"/>
          </p:nvPr>
        </p:nvSpPr>
        <p:spPr>
          <a:xfrm>
            <a:off x="177800" y="1604800"/>
            <a:ext cx="7322457"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Conceptual idea of what an LLM does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we are encouraging effective use of Chatbots for our staff and students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we have attempted to ChatGPT-proof our online masters’ assessments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I have used ChatGPT to help me develop new research</a:t>
            </a:r>
          </a:p>
        </p:txBody>
      </p:sp>
      <p:pic>
        <p:nvPicPr>
          <p:cNvPr id="4" name="Picture 3">
            <a:extLst>
              <a:ext uri="{FF2B5EF4-FFF2-40B4-BE49-F238E27FC236}">
                <a16:creationId xmlns:a16="http://schemas.microsoft.com/office/drawing/2014/main" id="{3EDEB090-82DA-6236-EBAA-0B4A5114DEF6}"/>
              </a:ext>
            </a:extLst>
          </p:cNvPr>
          <p:cNvPicPr>
            <a:picLocks noChangeAspect="1"/>
          </p:cNvPicPr>
          <p:nvPr/>
        </p:nvPicPr>
        <p:blipFill>
          <a:blip r:embed="rId3"/>
          <a:stretch>
            <a:fillRect/>
          </a:stretch>
        </p:blipFill>
        <p:spPr>
          <a:xfrm>
            <a:off x="7913255" y="500743"/>
            <a:ext cx="4100945" cy="6151417"/>
          </a:xfrm>
          <a:prstGeom prst="rect">
            <a:avLst/>
          </a:prstGeom>
        </p:spPr>
      </p:pic>
    </p:spTree>
    <p:extLst>
      <p:ext uri="{BB962C8B-B14F-4D97-AF65-F5344CB8AC3E}">
        <p14:creationId xmlns:p14="http://schemas.microsoft.com/office/powerpoint/2010/main" val="368224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7042-0445-7426-418E-9561557CE5E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E35A814-F78D-FA66-87CB-D121FA186E9B}"/>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Processes</a:t>
            </a:r>
          </a:p>
        </p:txBody>
      </p:sp>
      <p:sp>
        <p:nvSpPr>
          <p:cNvPr id="6" name="Content Placeholder 2">
            <a:extLst>
              <a:ext uri="{FF2B5EF4-FFF2-40B4-BE49-F238E27FC236}">
                <a16:creationId xmlns:a16="http://schemas.microsoft.com/office/drawing/2014/main" id="{1F390EC3-DD0F-7ED5-2752-0B02BE38FDB9}"/>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Loss function (negative marginal likelihood) for a Gaussian Process</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Loss function for a Warped Gaussian Process</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pic>
        <p:nvPicPr>
          <p:cNvPr id="8" name="Picture 7">
            <a:extLst>
              <a:ext uri="{FF2B5EF4-FFF2-40B4-BE49-F238E27FC236}">
                <a16:creationId xmlns:a16="http://schemas.microsoft.com/office/drawing/2014/main" id="{E511C2D8-6A75-320C-E79E-7C0AEB69CD84}"/>
              </a:ext>
            </a:extLst>
          </p:cNvPr>
          <p:cNvPicPr>
            <a:picLocks noChangeAspect="1"/>
          </p:cNvPicPr>
          <p:nvPr/>
        </p:nvPicPr>
        <p:blipFill>
          <a:blip r:embed="rId3"/>
          <a:stretch>
            <a:fillRect/>
          </a:stretch>
        </p:blipFill>
        <p:spPr>
          <a:xfrm>
            <a:off x="1682533" y="2311836"/>
            <a:ext cx="8420533" cy="666784"/>
          </a:xfrm>
          <a:prstGeom prst="rect">
            <a:avLst/>
          </a:prstGeom>
        </p:spPr>
      </p:pic>
      <p:pic>
        <p:nvPicPr>
          <p:cNvPr id="10" name="Picture 9">
            <a:extLst>
              <a:ext uri="{FF2B5EF4-FFF2-40B4-BE49-F238E27FC236}">
                <a16:creationId xmlns:a16="http://schemas.microsoft.com/office/drawing/2014/main" id="{36A39F11-9EBF-40E6-A5F4-3211549775FB}"/>
              </a:ext>
            </a:extLst>
          </p:cNvPr>
          <p:cNvPicPr>
            <a:picLocks noChangeAspect="1"/>
          </p:cNvPicPr>
          <p:nvPr/>
        </p:nvPicPr>
        <p:blipFill>
          <a:blip r:embed="rId4"/>
          <a:stretch>
            <a:fillRect/>
          </a:stretch>
        </p:blipFill>
        <p:spPr>
          <a:xfrm>
            <a:off x="1460271" y="3879381"/>
            <a:ext cx="8865056" cy="787440"/>
          </a:xfrm>
          <a:prstGeom prst="rect">
            <a:avLst/>
          </a:prstGeom>
        </p:spPr>
      </p:pic>
    </p:spTree>
    <p:extLst>
      <p:ext uri="{BB962C8B-B14F-4D97-AF65-F5344CB8AC3E}">
        <p14:creationId xmlns:p14="http://schemas.microsoft.com/office/powerpoint/2010/main" val="219165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CAFF6-F8BA-92CE-B5C1-71F0E6C56EC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5121EA8-766F-706B-C495-D08655C20875}"/>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Processes</a:t>
            </a:r>
          </a:p>
        </p:txBody>
      </p:sp>
      <p:sp>
        <p:nvSpPr>
          <p:cNvPr id="6" name="Content Placeholder 2">
            <a:extLst>
              <a:ext uri="{FF2B5EF4-FFF2-40B4-BE49-F238E27FC236}">
                <a16:creationId xmlns:a16="http://schemas.microsoft.com/office/drawing/2014/main" id="{C25BC47A-233D-BEEC-9922-C6A491473B89}"/>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Loss function (negative marginal likelihood) for a Gaussian Process</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Loss function for a Warped Gaussian Process</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Crucial element is the Jacobian</a:t>
            </a:r>
            <a:endParaRPr lang="en-GB" sz="2300" kern="0" noProof="0" dirty="0">
              <a:solidFill>
                <a:srgbClr val="003560"/>
              </a:solidFill>
              <a:latin typeface="Arial" charset="0"/>
              <a:ea typeface="Arial" charset="0"/>
              <a:cs typeface="Arial" charset="0"/>
            </a:endParaRPr>
          </a:p>
        </p:txBody>
      </p:sp>
      <p:pic>
        <p:nvPicPr>
          <p:cNvPr id="8" name="Picture 7">
            <a:extLst>
              <a:ext uri="{FF2B5EF4-FFF2-40B4-BE49-F238E27FC236}">
                <a16:creationId xmlns:a16="http://schemas.microsoft.com/office/drawing/2014/main" id="{E47A39C2-2F99-1C5B-E63D-32A667154B9E}"/>
              </a:ext>
            </a:extLst>
          </p:cNvPr>
          <p:cNvPicPr>
            <a:picLocks noChangeAspect="1"/>
          </p:cNvPicPr>
          <p:nvPr/>
        </p:nvPicPr>
        <p:blipFill>
          <a:blip r:embed="rId3"/>
          <a:stretch>
            <a:fillRect/>
          </a:stretch>
        </p:blipFill>
        <p:spPr>
          <a:xfrm>
            <a:off x="1682533" y="2311836"/>
            <a:ext cx="8420533" cy="666784"/>
          </a:xfrm>
          <a:prstGeom prst="rect">
            <a:avLst/>
          </a:prstGeom>
        </p:spPr>
      </p:pic>
      <p:pic>
        <p:nvPicPr>
          <p:cNvPr id="10" name="Picture 9">
            <a:extLst>
              <a:ext uri="{FF2B5EF4-FFF2-40B4-BE49-F238E27FC236}">
                <a16:creationId xmlns:a16="http://schemas.microsoft.com/office/drawing/2014/main" id="{3AE8E161-2BC6-6566-4D9E-7051B0D62247}"/>
              </a:ext>
            </a:extLst>
          </p:cNvPr>
          <p:cNvPicPr>
            <a:picLocks noChangeAspect="1"/>
          </p:cNvPicPr>
          <p:nvPr/>
        </p:nvPicPr>
        <p:blipFill>
          <a:blip r:embed="rId4"/>
          <a:stretch>
            <a:fillRect/>
          </a:stretch>
        </p:blipFill>
        <p:spPr>
          <a:xfrm>
            <a:off x="1460271" y="3879381"/>
            <a:ext cx="8865056" cy="787440"/>
          </a:xfrm>
          <a:prstGeom prst="rect">
            <a:avLst/>
          </a:prstGeom>
        </p:spPr>
      </p:pic>
      <p:sp>
        <p:nvSpPr>
          <p:cNvPr id="11" name="Oval 10">
            <a:extLst>
              <a:ext uri="{FF2B5EF4-FFF2-40B4-BE49-F238E27FC236}">
                <a16:creationId xmlns:a16="http://schemas.microsoft.com/office/drawing/2014/main" id="{88ADBD69-FAFF-3605-8125-1DEBAEEBE6C9}"/>
              </a:ext>
            </a:extLst>
          </p:cNvPr>
          <p:cNvSpPr/>
          <p:nvPr/>
        </p:nvSpPr>
        <p:spPr>
          <a:xfrm>
            <a:off x="6031966" y="3429000"/>
            <a:ext cx="2182266" cy="1711618"/>
          </a:xfrm>
          <a:prstGeom prst="ellipse">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933708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94229-A788-B708-C327-84DBE958A00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4473EFB-37C7-EE8D-72A9-17926790419A}"/>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Processes</a:t>
            </a:r>
          </a:p>
        </p:txBody>
      </p:sp>
      <p:sp>
        <p:nvSpPr>
          <p:cNvPr id="6" name="Content Placeholder 2">
            <a:extLst>
              <a:ext uri="{FF2B5EF4-FFF2-40B4-BE49-F238E27FC236}">
                <a16:creationId xmlns:a16="http://schemas.microsoft.com/office/drawing/2014/main" id="{2B627665-DBDF-838B-A1DC-6C4D9668613C}"/>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Aim – Learn a Gaussian Process on a transformed data space</a:t>
            </a: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Challenge – Transformation has unknown parameters within it</a:t>
            </a:r>
          </a:p>
        </p:txBody>
      </p:sp>
      <p:pic>
        <p:nvPicPr>
          <p:cNvPr id="4098" name="Picture 2">
            <a:extLst>
              <a:ext uri="{FF2B5EF4-FFF2-40B4-BE49-F238E27FC236}">
                <a16:creationId xmlns:a16="http://schemas.microsoft.com/office/drawing/2014/main" id="{EBBA1844-A501-A407-1119-E857B9788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851" y="2834645"/>
            <a:ext cx="6354732" cy="37909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5552D87-3C2A-236D-4272-E93811BE77C4}"/>
                  </a:ext>
                </a:extLst>
              </p:cNvPr>
              <p:cNvSpPr txBox="1">
                <a:spLocks/>
              </p:cNvSpPr>
              <p:nvPr/>
            </p:nvSpPr>
            <p:spPr>
              <a:xfrm>
                <a:off x="1165008" y="3571633"/>
                <a:ext cx="3082235"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High noise at large </a:t>
                </a:r>
                <a14:m>
                  <m:oMath xmlns:m="http://schemas.openxmlformats.org/officeDocument/2006/math">
                    <m:r>
                      <a:rPr lang="en-GB" sz="2300" b="0" i="1" kern="0" smtClean="0">
                        <a:solidFill>
                          <a:srgbClr val="003560"/>
                        </a:solidFill>
                        <a:latin typeface="Cambria Math" panose="02040503050406030204" pitchFamily="18" charset="0"/>
                        <a:ea typeface="Arial" charset="0"/>
                        <a:cs typeface="Arial" charset="0"/>
                      </a:rPr>
                      <m:t>𝑦</m:t>
                    </m:r>
                  </m:oMath>
                </a14:m>
                <a:endParaRPr lang="en-GB" sz="2300" kern="0" dirty="0">
                  <a:solidFill>
                    <a:srgbClr val="003560"/>
                  </a:solidFill>
                  <a:latin typeface="Arial" charset="0"/>
                  <a:ea typeface="Arial" charset="0"/>
                  <a:cs typeface="Arial" charset="0"/>
                </a:endParaRPr>
              </a:p>
            </p:txBody>
          </p:sp>
        </mc:Choice>
        <mc:Fallback xmlns="">
          <p:sp>
            <p:nvSpPr>
              <p:cNvPr id="2" name="Content Placeholder 2">
                <a:extLst>
                  <a:ext uri="{FF2B5EF4-FFF2-40B4-BE49-F238E27FC236}">
                    <a16:creationId xmlns:a16="http://schemas.microsoft.com/office/drawing/2014/main" id="{F5552D87-3C2A-236D-4272-E93811BE77C4}"/>
                  </a:ext>
                </a:extLst>
              </p:cNvPr>
              <p:cNvSpPr txBox="1">
                <a:spLocks noRot="1" noChangeAspect="1" noMove="1" noResize="1" noEditPoints="1" noAdjustHandles="1" noChangeArrowheads="1" noChangeShapeType="1" noTextEdit="1"/>
              </p:cNvSpPr>
              <p:nvPr/>
            </p:nvSpPr>
            <p:spPr>
              <a:xfrm>
                <a:off x="1165008" y="3571633"/>
                <a:ext cx="3082235" cy="586409"/>
              </a:xfrm>
              <a:prstGeom prst="rect">
                <a:avLst/>
              </a:prstGeom>
              <a:blipFill>
                <a:blip r:embed="rId4"/>
                <a:stretch>
                  <a:fillRect l="-2767" t="-145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9BFECE-A189-EA59-66EA-A289D2D2E580}"/>
                  </a:ext>
                </a:extLst>
              </p:cNvPr>
              <p:cNvSpPr txBox="1">
                <a:spLocks/>
              </p:cNvSpPr>
              <p:nvPr/>
            </p:nvSpPr>
            <p:spPr>
              <a:xfrm>
                <a:off x="1165008" y="5410200"/>
                <a:ext cx="3082235"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Low noise at small </a:t>
                </a:r>
                <a14:m>
                  <m:oMath xmlns:m="http://schemas.openxmlformats.org/officeDocument/2006/math">
                    <m:r>
                      <a:rPr lang="en-GB" sz="2300" b="0" i="1" kern="0" smtClean="0">
                        <a:solidFill>
                          <a:srgbClr val="003560"/>
                        </a:solidFill>
                        <a:latin typeface="Cambria Math" panose="02040503050406030204" pitchFamily="18" charset="0"/>
                        <a:ea typeface="Arial" charset="0"/>
                        <a:cs typeface="Arial" charset="0"/>
                      </a:rPr>
                      <m:t>𝑦</m:t>
                    </m:r>
                  </m:oMath>
                </a14:m>
                <a:endParaRPr lang="en-GB" sz="2300" kern="0" dirty="0">
                  <a:solidFill>
                    <a:srgbClr val="003560"/>
                  </a:solidFill>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569BFECE-A189-EA59-66EA-A289D2D2E580}"/>
                  </a:ext>
                </a:extLst>
              </p:cNvPr>
              <p:cNvSpPr txBox="1">
                <a:spLocks noRot="1" noChangeAspect="1" noMove="1" noResize="1" noEditPoints="1" noAdjustHandles="1" noChangeArrowheads="1" noChangeShapeType="1" noTextEdit="1"/>
              </p:cNvSpPr>
              <p:nvPr/>
            </p:nvSpPr>
            <p:spPr>
              <a:xfrm>
                <a:off x="1165008" y="5410200"/>
                <a:ext cx="3082235" cy="586409"/>
              </a:xfrm>
              <a:prstGeom prst="rect">
                <a:avLst/>
              </a:prstGeom>
              <a:blipFill>
                <a:blip r:embed="rId5"/>
                <a:stretch>
                  <a:fillRect l="-2767" t="-14583"/>
                </a:stretch>
              </a:blipFill>
            </p:spPr>
            <p:txBody>
              <a:bodyPr/>
              <a:lstStyle/>
              <a:p>
                <a:r>
                  <a:rPr lang="en-GB">
                    <a:noFill/>
                  </a:rPr>
                  <a:t> </a:t>
                </a:r>
              </a:p>
            </p:txBody>
          </p:sp>
        </mc:Fallback>
      </mc:AlternateContent>
      <p:cxnSp>
        <p:nvCxnSpPr>
          <p:cNvPr id="7" name="Straight Arrow Connector 6">
            <a:extLst>
              <a:ext uri="{FF2B5EF4-FFF2-40B4-BE49-F238E27FC236}">
                <a16:creationId xmlns:a16="http://schemas.microsoft.com/office/drawing/2014/main" id="{3F0CA34A-325D-2ED6-EE0E-3738DE734540}"/>
              </a:ext>
            </a:extLst>
          </p:cNvPr>
          <p:cNvCxnSpPr/>
          <p:nvPr/>
        </p:nvCxnSpPr>
        <p:spPr>
          <a:xfrm>
            <a:off x="4353339" y="3786809"/>
            <a:ext cx="195800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57DCC60-BB8F-D992-9838-A3DE1BD73F9D}"/>
              </a:ext>
            </a:extLst>
          </p:cNvPr>
          <p:cNvCxnSpPr>
            <a:cxnSpLocks/>
          </p:cNvCxnSpPr>
          <p:nvPr/>
        </p:nvCxnSpPr>
        <p:spPr>
          <a:xfrm>
            <a:off x="4247243" y="5695121"/>
            <a:ext cx="4449496" cy="165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85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8BB9-933D-B2C4-EDAE-1F23DC09777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4BBB269-629D-54DF-A80F-0ECECB9C0B33}"/>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My Generative Approach</a:t>
            </a:r>
          </a:p>
        </p:txBody>
      </p:sp>
      <p:sp>
        <p:nvSpPr>
          <p:cNvPr id="6" name="Content Placeholder 2">
            <a:extLst>
              <a:ext uri="{FF2B5EF4-FFF2-40B4-BE49-F238E27FC236}">
                <a16:creationId xmlns:a16="http://schemas.microsoft.com/office/drawing/2014/main" id="{6F23DC46-E3BF-B9DE-DA58-41CA18C558DA}"/>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Data</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Create true function</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Add non-additive noise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Check generation process</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Models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Generate code, fit and plot a naïve Gaussian Process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Generate code, fit and plot a Warped Gaussian Process</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Evaluation</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Visually evaluate in true and warped space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Check estimation of warping parameters</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1699799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A04FC-9FAB-A592-4074-5017E593A34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C432EBB-1DD8-BF99-FB65-DD4A67F9110D}"/>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Data</a:t>
            </a:r>
          </a:p>
        </p:txBody>
      </p:sp>
      <p:sp>
        <p:nvSpPr>
          <p:cNvPr id="6" name="Content Placeholder 2">
            <a:extLst>
              <a:ext uri="{FF2B5EF4-FFF2-40B4-BE49-F238E27FC236}">
                <a16:creationId xmlns:a16="http://schemas.microsoft.com/office/drawing/2014/main" id="{42BC9639-45CC-C7B0-67CA-7F4D6EACB85C}"/>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Things that went well</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Created a simple true function and added noise</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Things that went ok</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Plotting – Went well until I wrote a line of code…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Took some persuasion to give me the plot in the warped space</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Things that went badly</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ChatGPT tried to mathematically generate the true warped function</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Maths appeared to make very little sense, plots were wild</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347232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92E5A-561C-2E7A-B2D6-0A652BCA1E6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CCA3FCA-2742-1D3A-78FB-1FAAF06178B1}"/>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Models</a:t>
            </a:r>
          </a:p>
        </p:txBody>
      </p:sp>
      <p:sp>
        <p:nvSpPr>
          <p:cNvPr id="6" name="Content Placeholder 2">
            <a:extLst>
              <a:ext uri="{FF2B5EF4-FFF2-40B4-BE49-F238E27FC236}">
                <a16:creationId xmlns:a16="http://schemas.microsoft.com/office/drawing/2014/main" id="{6888F20F-51CB-2D40-6AF7-6226B55944E5}"/>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Gaussian Process went well</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Was able to generate in my preferred library with clean code (at this point)</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Warped Gaussian Process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Warped the data then applied a standard Gaussian Process – Nope…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Added the warping parameters, but didn’t put them in the loss – Still nope…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Added the Jacobian, but missed the modulus – Getting closer…</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Finally appears to work – Yay, I think…</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641959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E696F-D2E3-9707-DCEA-CFD1E238B48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DA2F780-741F-6097-FFBC-B13AB694D394}"/>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a:t>
            </a:r>
          </a:p>
        </p:txBody>
      </p:sp>
      <p:sp>
        <p:nvSpPr>
          <p:cNvPr id="6" name="Content Placeholder 2">
            <a:extLst>
              <a:ext uri="{FF2B5EF4-FFF2-40B4-BE49-F238E27FC236}">
                <a16:creationId xmlns:a16="http://schemas.microsoft.com/office/drawing/2014/main" id="{92BA948B-D7E4-D15A-5AFF-F39DBEEB1252}"/>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Result look pretty good, except for ‘True Warped Function’</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pic>
        <p:nvPicPr>
          <p:cNvPr id="5122" name="Picture 2">
            <a:extLst>
              <a:ext uri="{FF2B5EF4-FFF2-40B4-BE49-F238E27FC236}">
                <a16:creationId xmlns:a16="http://schemas.microsoft.com/office/drawing/2014/main" id="{E00AB5B8-FB73-B57B-F777-FB63BCED3E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85"/>
          <a:stretch>
            <a:fillRect/>
          </a:stretch>
        </p:blipFill>
        <p:spPr bwMode="auto">
          <a:xfrm>
            <a:off x="0" y="2592249"/>
            <a:ext cx="12192000" cy="42657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0F424479-72B5-60EF-49CB-4D5D41C6968E}"/>
                  </a:ext>
                </a:extLst>
              </p:cNvPr>
              <p:cNvSpPr txBox="1">
                <a:spLocks/>
              </p:cNvSpPr>
              <p:nvPr/>
            </p:nvSpPr>
            <p:spPr>
              <a:xfrm>
                <a:off x="2278190" y="3135795"/>
                <a:ext cx="3082235"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High noise at large </a:t>
                </a:r>
                <a14:m>
                  <m:oMath xmlns:m="http://schemas.openxmlformats.org/officeDocument/2006/math">
                    <m:r>
                      <a:rPr lang="en-GB" sz="2300" b="0" i="1" kern="0" smtClean="0">
                        <a:solidFill>
                          <a:srgbClr val="003560"/>
                        </a:solidFill>
                        <a:latin typeface="Cambria Math" panose="02040503050406030204" pitchFamily="18" charset="0"/>
                        <a:ea typeface="Arial" charset="0"/>
                        <a:cs typeface="Arial" charset="0"/>
                      </a:rPr>
                      <m:t>𝑦</m:t>
                    </m:r>
                  </m:oMath>
                </a14:m>
                <a:endParaRPr lang="en-GB" sz="2300" kern="0" dirty="0">
                  <a:solidFill>
                    <a:srgbClr val="003560"/>
                  </a:solidFill>
                  <a:latin typeface="Arial" charset="0"/>
                  <a:ea typeface="Arial" charset="0"/>
                  <a:cs typeface="Arial" charset="0"/>
                </a:endParaRPr>
              </a:p>
            </p:txBody>
          </p:sp>
        </mc:Choice>
        <mc:Fallback xmlns="">
          <p:sp>
            <p:nvSpPr>
              <p:cNvPr id="2" name="Content Placeholder 2">
                <a:extLst>
                  <a:ext uri="{FF2B5EF4-FFF2-40B4-BE49-F238E27FC236}">
                    <a16:creationId xmlns:a16="http://schemas.microsoft.com/office/drawing/2014/main" id="{0F424479-72B5-60EF-49CB-4D5D41C6968E}"/>
                  </a:ext>
                </a:extLst>
              </p:cNvPr>
              <p:cNvSpPr txBox="1">
                <a:spLocks noRot="1" noChangeAspect="1" noMove="1" noResize="1" noEditPoints="1" noAdjustHandles="1" noChangeArrowheads="1" noChangeShapeType="1" noTextEdit="1"/>
              </p:cNvSpPr>
              <p:nvPr/>
            </p:nvSpPr>
            <p:spPr>
              <a:xfrm>
                <a:off x="2278190" y="3135795"/>
                <a:ext cx="3082235" cy="586409"/>
              </a:xfrm>
              <a:prstGeom prst="rect">
                <a:avLst/>
              </a:prstGeom>
              <a:blipFill>
                <a:blip r:embed="rId4"/>
                <a:stretch>
                  <a:fillRect l="-2970" t="-13402"/>
                </a:stretch>
              </a:blipFill>
            </p:spPr>
            <p:txBody>
              <a:bodyPr/>
              <a:lstStyle/>
              <a:p>
                <a:r>
                  <a:rPr lang="en-GB">
                    <a:noFill/>
                  </a:rPr>
                  <a:t> </a:t>
                </a:r>
              </a:p>
            </p:txBody>
          </p:sp>
        </mc:Fallback>
      </mc:AlternateContent>
      <p:cxnSp>
        <p:nvCxnSpPr>
          <p:cNvPr id="3" name="Straight Arrow Connector 2">
            <a:extLst>
              <a:ext uri="{FF2B5EF4-FFF2-40B4-BE49-F238E27FC236}">
                <a16:creationId xmlns:a16="http://schemas.microsoft.com/office/drawing/2014/main" id="{CBDC7950-2A0C-BE05-6F0D-8CF9CDFE80B5}"/>
              </a:ext>
            </a:extLst>
          </p:cNvPr>
          <p:cNvCxnSpPr>
            <a:cxnSpLocks/>
          </p:cNvCxnSpPr>
          <p:nvPr/>
        </p:nvCxnSpPr>
        <p:spPr>
          <a:xfrm flipH="1">
            <a:off x="3061252" y="3588026"/>
            <a:ext cx="516835" cy="3876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6CCAD92-2090-5E71-41DB-7351A58CAD4C}"/>
                  </a:ext>
                </a:extLst>
              </p:cNvPr>
              <p:cNvSpPr txBox="1">
                <a:spLocks/>
              </p:cNvSpPr>
              <p:nvPr/>
            </p:nvSpPr>
            <p:spPr>
              <a:xfrm>
                <a:off x="729262" y="5978111"/>
                <a:ext cx="3082235"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Low noise at small </a:t>
                </a:r>
                <a14:m>
                  <m:oMath xmlns:m="http://schemas.openxmlformats.org/officeDocument/2006/math">
                    <m:r>
                      <a:rPr lang="en-GB" sz="2300" b="0" i="1" kern="0" smtClean="0">
                        <a:solidFill>
                          <a:srgbClr val="003560"/>
                        </a:solidFill>
                        <a:latin typeface="Cambria Math" panose="02040503050406030204" pitchFamily="18" charset="0"/>
                        <a:ea typeface="Arial" charset="0"/>
                        <a:cs typeface="Arial" charset="0"/>
                      </a:rPr>
                      <m:t>𝑦</m:t>
                    </m:r>
                  </m:oMath>
                </a14:m>
                <a:endParaRPr lang="en-GB" sz="2300" kern="0" dirty="0">
                  <a:solidFill>
                    <a:srgbClr val="003560"/>
                  </a:solidFill>
                  <a:latin typeface="Arial" charset="0"/>
                  <a:ea typeface="Arial" charset="0"/>
                  <a:cs typeface="Arial" charset="0"/>
                </a:endParaRPr>
              </a:p>
            </p:txBody>
          </p:sp>
        </mc:Choice>
        <mc:Fallback xmlns="">
          <p:sp>
            <p:nvSpPr>
              <p:cNvPr id="8" name="Content Placeholder 2">
                <a:extLst>
                  <a:ext uri="{FF2B5EF4-FFF2-40B4-BE49-F238E27FC236}">
                    <a16:creationId xmlns:a16="http://schemas.microsoft.com/office/drawing/2014/main" id="{46CCAD92-2090-5E71-41DB-7351A58CAD4C}"/>
                  </a:ext>
                </a:extLst>
              </p:cNvPr>
              <p:cNvSpPr txBox="1">
                <a:spLocks noRot="1" noChangeAspect="1" noMove="1" noResize="1" noEditPoints="1" noAdjustHandles="1" noChangeArrowheads="1" noChangeShapeType="1" noTextEdit="1"/>
              </p:cNvSpPr>
              <p:nvPr/>
            </p:nvSpPr>
            <p:spPr>
              <a:xfrm>
                <a:off x="729262" y="5978111"/>
                <a:ext cx="3082235" cy="586409"/>
              </a:xfrm>
              <a:prstGeom prst="rect">
                <a:avLst/>
              </a:prstGeom>
              <a:blipFill>
                <a:blip r:embed="rId5"/>
                <a:stretch>
                  <a:fillRect l="-2970" t="-14583"/>
                </a:stretch>
              </a:blipFill>
            </p:spPr>
            <p:txBody>
              <a:bodyPr/>
              <a:lstStyle/>
              <a:p>
                <a:r>
                  <a:rPr lang="en-GB">
                    <a:noFill/>
                  </a:rPr>
                  <a:t> </a:t>
                </a:r>
              </a:p>
            </p:txBody>
          </p:sp>
        </mc:Fallback>
      </mc:AlternateContent>
      <p:cxnSp>
        <p:nvCxnSpPr>
          <p:cNvPr id="9" name="Straight Arrow Connector 8">
            <a:extLst>
              <a:ext uri="{FF2B5EF4-FFF2-40B4-BE49-F238E27FC236}">
                <a16:creationId xmlns:a16="http://schemas.microsoft.com/office/drawing/2014/main" id="{A791D6FF-B4AA-C7CA-E458-79BBC79F2443}"/>
              </a:ext>
            </a:extLst>
          </p:cNvPr>
          <p:cNvCxnSpPr>
            <a:cxnSpLocks/>
          </p:cNvCxnSpPr>
          <p:nvPr/>
        </p:nvCxnSpPr>
        <p:spPr>
          <a:xfrm flipV="1">
            <a:off x="2150087" y="5724663"/>
            <a:ext cx="1169582" cy="223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707FB0-CAD4-E92B-3C77-C3972DF567B4}"/>
              </a:ext>
            </a:extLst>
          </p:cNvPr>
          <p:cNvSpPr txBox="1">
            <a:spLocks/>
          </p:cNvSpPr>
          <p:nvPr/>
        </p:nvSpPr>
        <p:spPr>
          <a:xfrm>
            <a:off x="6896928" y="5431458"/>
            <a:ext cx="4006022"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Even noise in warped space</a:t>
            </a:r>
          </a:p>
        </p:txBody>
      </p:sp>
      <p:cxnSp>
        <p:nvCxnSpPr>
          <p:cNvPr id="12" name="Straight Arrow Connector 11">
            <a:extLst>
              <a:ext uri="{FF2B5EF4-FFF2-40B4-BE49-F238E27FC236}">
                <a16:creationId xmlns:a16="http://schemas.microsoft.com/office/drawing/2014/main" id="{BAF4D3FB-1E83-F78C-77FA-585B43480255}"/>
              </a:ext>
            </a:extLst>
          </p:cNvPr>
          <p:cNvCxnSpPr>
            <a:cxnSpLocks/>
          </p:cNvCxnSpPr>
          <p:nvPr/>
        </p:nvCxnSpPr>
        <p:spPr>
          <a:xfrm flipH="1" flipV="1">
            <a:off x="8358809" y="3808240"/>
            <a:ext cx="40861" cy="149621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824E3B-7043-C796-F3FF-DA163805E33D}"/>
              </a:ext>
            </a:extLst>
          </p:cNvPr>
          <p:cNvCxnSpPr>
            <a:cxnSpLocks/>
          </p:cNvCxnSpPr>
          <p:nvPr/>
        </p:nvCxnSpPr>
        <p:spPr>
          <a:xfrm flipV="1">
            <a:off x="8806070" y="4434578"/>
            <a:ext cx="765313" cy="8986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090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41DC7-2CDC-49E5-FA2A-57F553BCD3E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8DBDC81-7B34-3998-433E-855BCB697E59}"/>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Further Validation</a:t>
            </a:r>
          </a:p>
        </p:txBody>
      </p:sp>
      <p:sp>
        <p:nvSpPr>
          <p:cNvPr id="6" name="Content Placeholder 2">
            <a:extLst>
              <a:ext uri="{FF2B5EF4-FFF2-40B4-BE49-F238E27FC236}">
                <a16:creationId xmlns:a16="http://schemas.microsoft.com/office/drawing/2014/main" id="{169F2712-7ED9-F62A-665F-130A5266FA78}"/>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Used Monto Carlo samples to check the outputs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This was ChatGPT’s suggestion if I remember correctly…</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pic>
        <p:nvPicPr>
          <p:cNvPr id="4" name="Picture 2">
            <a:extLst>
              <a:ext uri="{FF2B5EF4-FFF2-40B4-BE49-F238E27FC236}">
                <a16:creationId xmlns:a16="http://schemas.microsoft.com/office/drawing/2014/main" id="{E3255DBC-9FAA-059A-D2E7-EA8700F4D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34" y="2775010"/>
            <a:ext cx="6354732" cy="379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39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970E7-3DB2-3202-A08A-C4F97426CB3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3167E8B-92A0-ECED-D3AF-CB9BFE8F968F}"/>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My Experience</a:t>
            </a:r>
          </a:p>
        </p:txBody>
      </p:sp>
      <p:sp>
        <p:nvSpPr>
          <p:cNvPr id="6" name="Content Placeholder 2">
            <a:extLst>
              <a:ext uri="{FF2B5EF4-FFF2-40B4-BE49-F238E27FC236}">
                <a16:creationId xmlns:a16="http://schemas.microsoft.com/office/drawing/2014/main" id="{029D772B-9417-E981-2426-9BFFF85E8C53}"/>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Generally, ChatGPT was able to produce the code I wanted quicker than I was able to</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Made some mathematical mistakes, but I notice and it was able to correct them</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Would this work for someone who didn’t roughly know what they were doing?</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Due to iterative, mistake driven process, the code is a bit of a mess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Future plans – ask it to clean up the code structure</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Heavy unit testing, either numerical or visual, is necessary</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Knowing roughly what you are trying to do is vital</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13160303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BA886-D2D2-EC4D-D6BE-B5E86D23C70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1E353D7-ACD3-A3DE-3931-A4A8E92AD899}"/>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The Results</a:t>
            </a:r>
            <a:endParaRPr lang="en-GB" noProof="0" dirty="0"/>
          </a:p>
        </p:txBody>
      </p:sp>
      <p:sp>
        <p:nvSpPr>
          <p:cNvPr id="6" name="Content Placeholder 2">
            <a:extLst>
              <a:ext uri="{FF2B5EF4-FFF2-40B4-BE49-F238E27FC236}">
                <a16:creationId xmlns:a16="http://schemas.microsoft.com/office/drawing/2014/main" id="{083E53AD-C14F-C8F9-D290-E934C9853BC7}"/>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Do I trust the results it has given me?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Yes, it passed all the tests I would put on myself</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Will I double check the maths? Yes</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Was it quicker than doing it myself?</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Yes, much quicker, but maybe more input from me might be more reliable at points</a:t>
            </a:r>
          </a:p>
          <a:p>
            <a:pPr marL="0" indent="0">
              <a:spcAft>
                <a:spcPts val="667"/>
              </a:spcAft>
              <a:buNone/>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The main reason for doing it was that I can incorporate it with another ChatGPT led project I have been working on</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Easier to unify code and helped me use </a:t>
            </a:r>
            <a:r>
              <a:rPr lang="en-GB" sz="2300" kern="0" dirty="0" err="1">
                <a:solidFill>
                  <a:srgbClr val="003560"/>
                </a:solidFill>
                <a:latin typeface="Arial" charset="0"/>
                <a:ea typeface="Arial" charset="0"/>
                <a:cs typeface="Arial" charset="0"/>
              </a:rPr>
              <a:t>PyTorch</a:t>
            </a:r>
            <a:r>
              <a:rPr lang="en-GB" sz="2300" kern="0" dirty="0">
                <a:solidFill>
                  <a:srgbClr val="003560"/>
                </a:solidFill>
                <a:latin typeface="Arial" charset="0"/>
                <a:ea typeface="Arial" charset="0"/>
                <a:cs typeface="Arial" charset="0"/>
              </a:rPr>
              <a:t> which was needed for both</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Explained flaws in my approach as we went along and check my assumptions</a:t>
            </a:r>
          </a:p>
        </p:txBody>
      </p:sp>
    </p:spTree>
    <p:extLst>
      <p:ext uri="{BB962C8B-B14F-4D97-AF65-F5344CB8AC3E}">
        <p14:creationId xmlns:p14="http://schemas.microsoft.com/office/powerpoint/2010/main" val="50054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89CE1-8300-7F90-7554-C8CD4525AEB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698D1D8-5065-9373-85F0-5217D4009817}"/>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What will this talk be about?</a:t>
            </a:r>
          </a:p>
        </p:txBody>
      </p:sp>
      <p:sp>
        <p:nvSpPr>
          <p:cNvPr id="6" name="Content Placeholder 2">
            <a:extLst>
              <a:ext uri="{FF2B5EF4-FFF2-40B4-BE49-F238E27FC236}">
                <a16:creationId xmlns:a16="http://schemas.microsoft.com/office/drawing/2014/main" id="{D5401342-5F94-C8FC-5BAB-9737054E9317}"/>
              </a:ext>
            </a:extLst>
          </p:cNvPr>
          <p:cNvSpPr>
            <a:spLocks noGrp="1"/>
          </p:cNvSpPr>
          <p:nvPr>
            <p:ph idx="4294967295"/>
          </p:nvPr>
        </p:nvSpPr>
        <p:spPr>
          <a:xfrm>
            <a:off x="177800" y="1604800"/>
            <a:ext cx="7322457"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Conceptual idea of what an LLM does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we are encouraging effective use of Chatbots for our staff and students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we have attempted to ChatGPT-proof our online masters’ assessments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I have used ChatGPT to help me develop new research</a:t>
            </a:r>
          </a:p>
        </p:txBody>
      </p:sp>
      <p:pic>
        <p:nvPicPr>
          <p:cNvPr id="4" name="Picture 3">
            <a:extLst>
              <a:ext uri="{FF2B5EF4-FFF2-40B4-BE49-F238E27FC236}">
                <a16:creationId xmlns:a16="http://schemas.microsoft.com/office/drawing/2014/main" id="{808CE5BD-78C7-8C17-38B0-39B34A937DA6}"/>
              </a:ext>
            </a:extLst>
          </p:cNvPr>
          <p:cNvPicPr>
            <a:picLocks noChangeAspect="1"/>
          </p:cNvPicPr>
          <p:nvPr/>
        </p:nvPicPr>
        <p:blipFill>
          <a:blip r:embed="rId3"/>
          <a:stretch>
            <a:fillRect/>
          </a:stretch>
        </p:blipFill>
        <p:spPr>
          <a:xfrm>
            <a:off x="7913255" y="500743"/>
            <a:ext cx="4100945" cy="6151417"/>
          </a:xfrm>
          <a:prstGeom prst="rect">
            <a:avLst/>
          </a:prstGeom>
        </p:spPr>
      </p:pic>
      <p:sp>
        <p:nvSpPr>
          <p:cNvPr id="2" name="Content Placeholder 2">
            <a:extLst>
              <a:ext uri="{FF2B5EF4-FFF2-40B4-BE49-F238E27FC236}">
                <a16:creationId xmlns:a16="http://schemas.microsoft.com/office/drawing/2014/main" id="{DBCB89C8-72CF-7041-20B7-5A0C8F2A4688}"/>
              </a:ext>
            </a:extLst>
          </p:cNvPr>
          <p:cNvSpPr txBox="1">
            <a:spLocks/>
          </p:cNvSpPr>
          <p:nvPr/>
        </p:nvSpPr>
        <p:spPr>
          <a:xfrm>
            <a:off x="4060371" y="6065751"/>
            <a:ext cx="2513612"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Oops… *JOBS</a:t>
            </a:r>
          </a:p>
        </p:txBody>
      </p:sp>
      <p:cxnSp>
        <p:nvCxnSpPr>
          <p:cNvPr id="3" name="Straight Arrow Connector 2">
            <a:extLst>
              <a:ext uri="{FF2B5EF4-FFF2-40B4-BE49-F238E27FC236}">
                <a16:creationId xmlns:a16="http://schemas.microsoft.com/office/drawing/2014/main" id="{387517A7-BA53-FCF1-BCB6-E8B1E8242186}"/>
              </a:ext>
            </a:extLst>
          </p:cNvPr>
          <p:cNvCxnSpPr>
            <a:cxnSpLocks/>
          </p:cNvCxnSpPr>
          <p:nvPr/>
        </p:nvCxnSpPr>
        <p:spPr>
          <a:xfrm>
            <a:off x="6400800" y="6271315"/>
            <a:ext cx="4100945"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7C1EE3C-104D-B2FB-23C8-C5227CF5EC8C}"/>
              </a:ext>
            </a:extLst>
          </p:cNvPr>
          <p:cNvSpPr/>
          <p:nvPr/>
        </p:nvSpPr>
        <p:spPr>
          <a:xfrm>
            <a:off x="10591800" y="5795363"/>
            <a:ext cx="1541289" cy="710132"/>
          </a:xfrm>
          <a:prstGeom prst="ellipse">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569525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A6B5A-4FDD-DAAE-196D-0F8219ED357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8755236-6A0B-A6EA-1BF3-D134535B7A35}"/>
              </a:ext>
            </a:extLst>
          </p:cNvPr>
          <p:cNvSpPr>
            <a:spLocks noGrp="1"/>
          </p:cNvSpPr>
          <p:nvPr>
            <p:ph type="title"/>
          </p:nvPr>
        </p:nvSpPr>
        <p:spPr>
          <a:xfrm>
            <a:off x="2752437" y="706583"/>
            <a:ext cx="9210963" cy="888786"/>
          </a:xfrm>
          <a:prstGeom prst="rect">
            <a:avLst/>
          </a:prstGeom>
        </p:spPr>
        <p:txBody>
          <a:bodyPr>
            <a:normAutofit/>
          </a:bodyPr>
          <a:lstStyle/>
          <a:p>
            <a:r>
              <a:rPr lang="en-GB" dirty="0"/>
              <a:t>How was this useful for the MOOC?</a:t>
            </a:r>
            <a:endParaRPr lang="en-GB" noProof="0" dirty="0"/>
          </a:p>
        </p:txBody>
      </p:sp>
      <p:sp>
        <p:nvSpPr>
          <p:cNvPr id="6" name="Content Placeholder 2">
            <a:extLst>
              <a:ext uri="{FF2B5EF4-FFF2-40B4-BE49-F238E27FC236}">
                <a16:creationId xmlns:a16="http://schemas.microsoft.com/office/drawing/2014/main" id="{8D52717A-1F49-4BFD-58E4-E66EBEC05E54}"/>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Gave me hands on experience as to how I would work with ChatGPT</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Helped me to get into words how my thought processes worked</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Conclusions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Build a map between what you don’t know and what you do</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Query and discuss things that you don’t understand</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Knowledge of how to check and evaluate still absolutely vital</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Feels like its reliable as long as you have a basic working knowledge of the topic area</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Students will struggle if they don’t have all of the above</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4052462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he Gilbert Scott Building">
            <a:extLst>
              <a:ext uri="{FF2B5EF4-FFF2-40B4-BE49-F238E27FC236}">
                <a16:creationId xmlns:a16="http://schemas.microsoft.com/office/drawing/2014/main" id="{0A9F26CD-2426-514B-885A-BDDCCFCF9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C183D7F6-B498-43B3-948B-1728B52AA6E4}">
                <adec:decorative xmlns:adec="http://schemas.microsoft.com/office/drawing/2017/decorative" val="1"/>
              </a:ext>
            </a:extLst>
          </p:cNvPr>
          <p:cNvSpPr/>
          <p:nvPr/>
        </p:nvSpPr>
        <p:spPr bwMode="auto">
          <a:xfrm>
            <a:off x="753162" y="1604799"/>
            <a:ext cx="7449277" cy="4479477"/>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GB" sz="3200" noProof="0">
              <a:latin typeface="Arial" charset="0"/>
              <a:ea typeface="ＭＳ Ｐゴシック" charset="-128"/>
              <a:cs typeface="ＭＳ Ｐゴシック" charset="-128"/>
            </a:endParaRPr>
          </a:p>
        </p:txBody>
      </p:sp>
      <p:sp>
        <p:nvSpPr>
          <p:cNvPr id="5" name="Title 1"/>
          <p:cNvSpPr>
            <a:spLocks noGrp="1"/>
          </p:cNvSpPr>
          <p:nvPr>
            <p:ph type="title" idx="4294967295"/>
          </p:nvPr>
        </p:nvSpPr>
        <p:spPr>
          <a:xfrm>
            <a:off x="753165" y="1604800"/>
            <a:ext cx="5577298" cy="672073"/>
          </a:xfrm>
          <a:prstGeom prst="rect">
            <a:avLst/>
          </a:prstGeom>
        </p:spPr>
        <p:txBody>
          <a:bodyPr>
            <a:normAutofit/>
          </a:bodyPr>
          <a:lstStyle/>
          <a:p>
            <a:pPr algn="l"/>
            <a:r>
              <a:rPr lang="en-GB" noProof="0">
                <a:solidFill>
                  <a:schemeClr val="tx1"/>
                </a:solidFill>
              </a:rPr>
              <a:t>Thanks for Listening</a:t>
            </a:r>
          </a:p>
        </p:txBody>
      </p:sp>
      <p:sp>
        <p:nvSpPr>
          <p:cNvPr id="7" name="Content Placeholder 2"/>
          <p:cNvSpPr>
            <a:spLocks noGrp="1"/>
          </p:cNvSpPr>
          <p:nvPr>
            <p:ph idx="4294967295"/>
          </p:nvPr>
        </p:nvSpPr>
        <p:spPr>
          <a:xfrm>
            <a:off x="753162" y="2180861"/>
            <a:ext cx="7548866" cy="3903415"/>
          </a:xfrm>
          <a:prstGeom prst="rect">
            <a:avLst/>
          </a:prstGeom>
        </p:spPr>
        <p:txBody>
          <a:bodyPr>
            <a:noAutofit/>
          </a:bodyPr>
          <a:lstStyle/>
          <a:p>
            <a:pPr marL="0" indent="0">
              <a:buNone/>
            </a:pPr>
            <a:endParaRPr lang="en-GB" kern="0" noProof="0" dirty="0">
              <a:solidFill>
                <a:schemeClr val="tx1"/>
              </a:solidFill>
              <a:latin typeface="Arial" charset="0"/>
              <a:ea typeface="Arial" charset="0"/>
              <a:cs typeface="Arial" charset="0"/>
            </a:endParaRPr>
          </a:p>
          <a:p>
            <a:pPr marL="0" indent="0">
              <a:buNone/>
            </a:pPr>
            <a:r>
              <a:rPr lang="en-GB" kern="0" noProof="0" dirty="0">
                <a:solidFill>
                  <a:schemeClr val="tx1"/>
                </a:solidFill>
                <a:latin typeface="Arial" charset="0"/>
                <a:ea typeface="Arial" charset="0"/>
                <a:cs typeface="Arial" charset="0"/>
              </a:rPr>
              <a:t>Let us know if you have any questions or suggestions</a:t>
            </a:r>
          </a:p>
          <a:p>
            <a:pPr marL="0" indent="0">
              <a:buNone/>
            </a:pPr>
            <a:endParaRPr lang="en-GB" kern="0" noProof="0" dirty="0">
              <a:solidFill>
                <a:schemeClr val="tx1"/>
              </a:solidFill>
              <a:latin typeface="Arial" charset="0"/>
              <a:ea typeface="Arial" charset="0"/>
              <a:cs typeface="Arial" charset="0"/>
            </a:endParaRPr>
          </a:p>
          <a:p>
            <a:pPr marL="0" indent="0">
              <a:buNone/>
            </a:pPr>
            <a:r>
              <a:rPr lang="en-GB" kern="0" noProof="0" dirty="0">
                <a:solidFill>
                  <a:schemeClr val="tx1"/>
                </a:solidFill>
                <a:latin typeface="Arial" charset="0"/>
                <a:ea typeface="Arial" charset="0"/>
                <a:cs typeface="Arial" charset="0"/>
              </a:rPr>
              <a:t>Or feel free to reach out at: </a:t>
            </a:r>
          </a:p>
          <a:p>
            <a:pPr marL="0" indent="0">
              <a:buNone/>
            </a:pPr>
            <a:r>
              <a:rPr lang="en-GB" kern="0" noProof="0" dirty="0">
                <a:solidFill>
                  <a:schemeClr val="tx1"/>
                </a:solidFill>
                <a:latin typeface="Arial" charset="0"/>
                <a:ea typeface="Arial" charset="0"/>
                <a:cs typeface="Arial" charset="0"/>
                <a:hlinkClick r:id="rId4"/>
              </a:rPr>
              <a:t>Vinny.Davies@Glasgow.ac.uk</a:t>
            </a:r>
            <a:r>
              <a:rPr lang="en-GB" kern="0" noProof="0" dirty="0">
                <a:solidFill>
                  <a:schemeClr val="tx1"/>
                </a:solidFill>
                <a:latin typeface="Arial" charset="0"/>
                <a:ea typeface="Arial" charset="0"/>
                <a:cs typeface="Arial" charset="0"/>
              </a:rPr>
              <a:t> </a:t>
            </a:r>
          </a:p>
          <a:p>
            <a:pPr marL="0" indent="0">
              <a:buNone/>
            </a:pPr>
            <a:endParaRPr lang="en-GB" kern="0" noProof="0" dirty="0">
              <a:solidFill>
                <a:schemeClr val="tx1"/>
              </a:solidFill>
              <a:latin typeface="Arial" charset="0"/>
              <a:ea typeface="Arial" charset="0"/>
              <a:cs typeface="Arial" charset="0"/>
            </a:endParaRPr>
          </a:p>
          <a:p>
            <a:pPr marL="0" indent="0">
              <a:buNone/>
            </a:pPr>
            <a:r>
              <a:rPr lang="en-GB" kern="0" noProof="0" dirty="0">
                <a:solidFill>
                  <a:schemeClr val="tx1"/>
                </a:solidFill>
                <a:latin typeface="Arial" charset="0"/>
                <a:ea typeface="Arial" charset="0"/>
                <a:cs typeface="Arial" charset="0"/>
              </a:rPr>
              <a:t>Slides available at:</a:t>
            </a:r>
          </a:p>
          <a:p>
            <a:pPr marL="0" indent="0">
              <a:buNone/>
            </a:pPr>
            <a:r>
              <a:rPr lang="en-GB" kern="0" noProof="0" dirty="0">
                <a:solidFill>
                  <a:schemeClr val="tx1"/>
                </a:solidFill>
                <a:latin typeface="Arial" charset="0"/>
                <a:ea typeface="Arial" charset="0"/>
                <a:cs typeface="Arial" charset="0"/>
                <a:hlinkClick r:id="rId5"/>
              </a:rPr>
              <a:t>https://github.com/vinnydavies/presentations/2025</a:t>
            </a:r>
            <a:endParaRPr lang="en-GB" kern="0" noProof="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667014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A57C-8607-DD8E-5273-6A1F894681A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66E666E-E0DE-9D50-A2AC-FACD5E044D92}"/>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Acknowledgements</a:t>
            </a:r>
          </a:p>
        </p:txBody>
      </p:sp>
      <p:sp>
        <p:nvSpPr>
          <p:cNvPr id="6" name="Content Placeholder 2">
            <a:extLst>
              <a:ext uri="{FF2B5EF4-FFF2-40B4-BE49-F238E27FC236}">
                <a16:creationId xmlns:a16="http://schemas.microsoft.com/office/drawing/2014/main" id="{61C64CC8-7C7C-EA5A-AAEE-0DE7B9961BC5}"/>
              </a:ext>
            </a:extLst>
          </p:cNvPr>
          <p:cNvSpPr>
            <a:spLocks noGrp="1"/>
          </p:cNvSpPr>
          <p:nvPr>
            <p:ph idx="4294967295"/>
          </p:nvPr>
        </p:nvSpPr>
        <p:spPr>
          <a:xfrm>
            <a:off x="177800" y="1604800"/>
            <a:ext cx="6819348" cy="5126200"/>
          </a:xfrm>
          <a:prstGeom prst="rect">
            <a:avLst/>
          </a:prstGeom>
        </p:spPr>
        <p:txBody>
          <a:bodyPr>
            <a:noAutofit/>
          </a:bodyPr>
          <a:lstStyle/>
          <a:p>
            <a:pPr marL="380990" indent="-380990">
              <a:spcAft>
                <a:spcPts val="667"/>
              </a:spcAft>
              <a:buFont typeface="Arial" charset="0"/>
              <a:buChar char="•"/>
            </a:pPr>
            <a:r>
              <a:rPr lang="en-GB" dirty="0"/>
              <a:t>Thanks to Dr Jake Lever for letting me steal abut 50% of today’s slides and also his knowledge of Large Language Models!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5F392EFD-E52F-E63D-C9F7-7EA16A114D29}"/>
              </a:ext>
            </a:extLst>
          </p:cNvPr>
          <p:cNvPicPr>
            <a:picLocks noChangeAspect="1"/>
          </p:cNvPicPr>
          <p:nvPr/>
        </p:nvPicPr>
        <p:blipFill>
          <a:blip r:embed="rId3"/>
          <a:srcRect t="11341" b="17738"/>
          <a:stretch/>
        </p:blipFill>
        <p:spPr>
          <a:xfrm>
            <a:off x="8681571" y="669970"/>
            <a:ext cx="2017642" cy="1869660"/>
          </a:xfrm>
          <a:prstGeom prst="rect">
            <a:avLst/>
          </a:prstGeom>
        </p:spPr>
      </p:pic>
    </p:spTree>
    <p:extLst>
      <p:ext uri="{BB962C8B-B14F-4D97-AF65-F5344CB8AC3E}">
        <p14:creationId xmlns:p14="http://schemas.microsoft.com/office/powerpoint/2010/main" val="2599588445"/>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61AF5F2-503D-2641-86A1-09AD8919EA9C}" vid="{A816E7D6-9491-074F-A4D5-6596497DAC18}"/>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TotalTime>
  <Words>4258</Words>
  <Application>Microsoft Office PowerPoint</Application>
  <PresentationFormat>Widescreen</PresentationFormat>
  <Paragraphs>674</Paragraphs>
  <Slides>81</Slides>
  <Notes>81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81</vt:i4>
      </vt:variant>
    </vt:vector>
  </HeadingPairs>
  <TitlesOfParts>
    <vt:vector size="89" baseType="lpstr">
      <vt:lpstr>Roboto</vt:lpstr>
      <vt:lpstr>Cambria Math</vt:lpstr>
      <vt:lpstr>Comic Sans MS</vt:lpstr>
      <vt:lpstr>Consolas</vt:lpstr>
      <vt:lpstr>Calibri</vt:lpstr>
      <vt:lpstr>Arial</vt:lpstr>
      <vt:lpstr>Office Theme</vt:lpstr>
      <vt:lpstr>1_Office Theme</vt:lpstr>
      <vt:lpstr>Using Generative AI tools within Research and Teaching  Dr Vinny Davies School of Mathematics and Statistics University of Glasgow</vt:lpstr>
      <vt:lpstr>Why am I interested in Generative AI?</vt:lpstr>
      <vt:lpstr>Why am I interested in Generative AI?</vt:lpstr>
      <vt:lpstr>Am I qualified to speak about Generative AI?</vt:lpstr>
      <vt:lpstr>Am I qualified to speak about Generative AI?</vt:lpstr>
      <vt:lpstr>Am I qualified to speak about Generative AI?</vt:lpstr>
      <vt:lpstr>What will this talk be about?</vt:lpstr>
      <vt:lpstr>What will this talk be about?</vt:lpstr>
      <vt:lpstr>Acknowledgements</vt:lpstr>
      <vt:lpstr>Acknowledgements</vt:lpstr>
      <vt:lpstr>Acknowledgements</vt:lpstr>
      <vt:lpstr>Introduction to Generative AI</vt:lpstr>
      <vt:lpstr>Large language models have had a big impact!</vt:lpstr>
      <vt:lpstr>Staff and Student Usage</vt:lpstr>
      <vt:lpstr>You can get an LLM to do your data analysis for you!</vt:lpstr>
      <vt:lpstr>You can get an LLM to do your data analysis for you!</vt:lpstr>
      <vt:lpstr>We need to understand how LLMs work</vt:lpstr>
      <vt:lpstr>Large language models are trained to predict the next word</vt:lpstr>
      <vt:lpstr>Large language models are trained to predict the next word</vt:lpstr>
      <vt:lpstr>PowerPoint Presentation</vt:lpstr>
      <vt:lpstr>PowerPoint Presentation</vt:lpstr>
      <vt:lpstr>PowerPoint Presentation</vt:lpstr>
      <vt:lpstr>Mentimeter</vt:lpstr>
      <vt:lpstr>✈🎁😃🌈✈… = the boy is beside the…</vt:lpstr>
      <vt:lpstr>LLMs don’t know what they’re saying</vt:lpstr>
      <vt:lpstr>How do LLMs learn to predict the next word?</vt:lpstr>
      <vt:lpstr>What data is used to train LLMs?</vt:lpstr>
      <vt:lpstr>Code is just another language</vt:lpstr>
      <vt:lpstr>Let's Tokenise it!</vt:lpstr>
      <vt:lpstr>What code content is used to train LLMs?</vt:lpstr>
      <vt:lpstr>Back to our text example</vt:lpstr>
      <vt:lpstr>Generating text</vt:lpstr>
      <vt:lpstr>Generating text</vt:lpstr>
      <vt:lpstr>Generating text</vt:lpstr>
      <vt:lpstr>Why are LLMs sometimes wrong?</vt:lpstr>
      <vt:lpstr>Searching is still fallible!</vt:lpstr>
      <vt:lpstr>Searching is still fallible! – But getting less so</vt:lpstr>
      <vt:lpstr>There will always be bias in these models</vt:lpstr>
      <vt:lpstr>Ethics &amp; Generative AI</vt:lpstr>
      <vt:lpstr>How do we teach students to use LLMs?</vt:lpstr>
      <vt:lpstr>Generative AI within Teaching</vt:lpstr>
      <vt:lpstr>Teaching GenAI</vt:lpstr>
      <vt:lpstr>Why should we teach GenAI?</vt:lpstr>
      <vt:lpstr>Students and GenAI</vt:lpstr>
      <vt:lpstr>Staff and GenAI</vt:lpstr>
      <vt:lpstr>What is our course about?</vt:lpstr>
      <vt:lpstr>Key Themes</vt:lpstr>
      <vt:lpstr>Education</vt:lpstr>
      <vt:lpstr>Development</vt:lpstr>
      <vt:lpstr>Reporting</vt:lpstr>
      <vt:lpstr>Safety</vt:lpstr>
      <vt:lpstr>Worksheet</vt:lpstr>
      <vt:lpstr>Using the course</vt:lpstr>
      <vt:lpstr>What about assessments?</vt:lpstr>
      <vt:lpstr>What about assessments?</vt:lpstr>
      <vt:lpstr>ChatGPT &amp; Coding Assessments</vt:lpstr>
      <vt:lpstr>Our Online Distance Learning Masters</vt:lpstr>
      <vt:lpstr>Previous Assessments</vt:lpstr>
      <vt:lpstr>ChatGPT Performance</vt:lpstr>
      <vt:lpstr>Other Options</vt:lpstr>
      <vt:lpstr>Buffalo Library</vt:lpstr>
      <vt:lpstr>Buffalo Library - Positives</vt:lpstr>
      <vt:lpstr>Buffalo Library - Negatives</vt:lpstr>
      <vt:lpstr>Traffic Light System</vt:lpstr>
      <vt:lpstr>Traffic Light System</vt:lpstr>
      <vt:lpstr>Traffic Light System</vt:lpstr>
      <vt:lpstr>What about staff use?</vt:lpstr>
      <vt:lpstr>Generative AI for Research</vt:lpstr>
      <vt:lpstr>Warped Gaussian Processes</vt:lpstr>
      <vt:lpstr>Warped Gaussian Processes</vt:lpstr>
      <vt:lpstr>Warped Gaussian Processes</vt:lpstr>
      <vt:lpstr>Warped Gaussian Processes</vt:lpstr>
      <vt:lpstr>My Generative Approach</vt:lpstr>
      <vt:lpstr>Data</vt:lpstr>
      <vt:lpstr>Models</vt:lpstr>
      <vt:lpstr>Warped Gaussian Process</vt:lpstr>
      <vt:lpstr>Further Validation</vt:lpstr>
      <vt:lpstr>My Experience</vt:lpstr>
      <vt:lpstr>The Results</vt:lpstr>
      <vt:lpstr>How was this useful for the MOOC?</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Vinny Davies</cp:lastModifiedBy>
  <cp:revision>18</cp:revision>
  <dcterms:modified xsi:type="dcterms:W3CDTF">2025-11-05T11:01:09Z</dcterms:modified>
</cp:coreProperties>
</file>